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2" r:id="rId7"/>
    <p:sldId id="259" r:id="rId8"/>
    <p:sldId id="263" r:id="rId9"/>
    <p:sldId id="264" r:id="rId10"/>
    <p:sldId id="261" r:id="rId11"/>
  </p:sldIdLst>
  <p:sldSz cx="12192000" cy="6858000"/>
  <p:notesSz cx="7011988" cy="9297988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E3043-4572-432F-888C-85E06C944502}" v="129" dt="2024-06-17T08:20:22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sfsuisse-my.sharepoint.com/personal/andrin_inalbon_vsf-suisse_org/Documents/De%20Carbonize%20Aid%20Test%20Ver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sfsuisse-my.sharepoint.com/personal/andrin_inalbon_vsf-suisse_org/Documents/De%20Carbonize%20Aid%20Test%20Ver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sfsuisse-my.sharepoint.com/personal/andrin_inalbon_vsf-suisse_org/Documents/De%20Carbonize%20Aid%20Test%20Vers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sfsuisse-my.sharepoint.com/personal/andrin_inalbon_vsf-suisse_org/Documents/De%20Carbonize%20Aid%20Test%20Vers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CO2 emissions and project Portfolio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Sheet1!$B$37:$D$37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Sheet1!$G$38:$I$38</c:f>
              <c:numCache>
                <c:formatCode>General</c:formatCode>
                <c:ptCount val="3"/>
                <c:pt idx="0">
                  <c:v>558.80100000000004</c:v>
                </c:pt>
                <c:pt idx="1">
                  <c:v>613.35</c:v>
                </c:pt>
                <c:pt idx="2">
                  <c:v>670.35299999999995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F-4A69-91C3-356D96951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8827712"/>
        <c:axId val="175882579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Sheet1!$B$38:$D$38</c:f>
              <c:numCache>
                <c:formatCode>General</c:formatCode>
                <c:ptCount val="3"/>
                <c:pt idx="0">
                  <c:v>7313</c:v>
                </c:pt>
                <c:pt idx="1">
                  <c:v>9132</c:v>
                </c:pt>
                <c:pt idx="2">
                  <c:v>11513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F-4A69-91C3-356D96951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375328"/>
        <c:axId val="1353028096"/>
      </c:lineChart>
      <c:catAx>
        <c:axId val="175882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58825792"/>
        <c:crosses val="autoZero"/>
        <c:auto val="1"/>
        <c:lblAlgn val="ctr"/>
        <c:lblOffset val="100"/>
        <c:noMultiLvlLbl val="0"/>
      </c:catAx>
      <c:valAx>
        <c:axId val="175882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0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CO2 emissions  in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58827712"/>
        <c:crosses val="autoZero"/>
        <c:crossBetween val="between"/>
      </c:valAx>
      <c:valAx>
        <c:axId val="1353028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Project</a:t>
                </a:r>
                <a:r>
                  <a:rPr lang="en-US" baseline="0" dirty="0"/>
                  <a:t> portfolio in 1000 CHF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1375328"/>
        <c:crosses val="max"/>
        <c:crossBetween val="between"/>
      </c:valAx>
      <c:catAx>
        <c:axId val="521375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3028096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CO</a:t>
            </a:r>
            <a:r>
              <a:rPr lang="de-CH" baseline="0" dirty="0"/>
              <a:t>2 emissions and staff development</a:t>
            </a:r>
            <a:endParaRPr lang="de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Sheet1!$G$37:$I$37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Sheet1!$B$37:$D$37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Sheet1!$G$38:$I$38</c:f>
              <c:numCache>
                <c:formatCode>General</c:formatCode>
                <c:ptCount val="3"/>
                <c:pt idx="0">
                  <c:v>558.80100000000004</c:v>
                </c:pt>
                <c:pt idx="1">
                  <c:v>613.35</c:v>
                </c:pt>
                <c:pt idx="2">
                  <c:v>670.35299999999995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7-497E-9787-EA13BC080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9554768"/>
        <c:axId val="529555248"/>
      </c:barChart>
      <c:lineChart>
        <c:grouping val="standard"/>
        <c:varyColors val="0"/>
        <c:ser>
          <c:idx val="1"/>
          <c:order val="1"/>
          <c:tx>
            <c:strRef>
              <c:f>Sheet1!$B$41:$D$41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Sheet1!$B$41:$D$41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Sheet1!$B$42:$D$42</c:f>
              <c:numCache>
                <c:formatCode>General</c:formatCode>
                <c:ptCount val="3"/>
                <c:pt idx="0">
                  <c:v>113</c:v>
                </c:pt>
                <c:pt idx="1">
                  <c:v>152</c:v>
                </c:pt>
                <c:pt idx="2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B7-497E-9787-EA13BC080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729856"/>
        <c:axId val="517728416"/>
      </c:lineChart>
      <c:catAx>
        <c:axId val="529554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9555248"/>
        <c:crosses val="autoZero"/>
        <c:auto val="1"/>
        <c:lblAlgn val="ctr"/>
        <c:lblOffset val="100"/>
        <c:noMultiLvlLbl val="0"/>
      </c:catAx>
      <c:valAx>
        <c:axId val="529555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/>
                  <a:t>CO2 emissions  in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9554768"/>
        <c:crosses val="autoZero"/>
        <c:crossBetween val="between"/>
        <c:majorUnit val="100"/>
      </c:valAx>
      <c:valAx>
        <c:axId val="5177284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Staff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729856"/>
        <c:crosses val="max"/>
        <c:crossBetween val="between"/>
      </c:valAx>
      <c:catAx>
        <c:axId val="51772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728416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HO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56-4C86-BF16-198840920AF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56-4C86-BF16-198840920AFB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56-4C86-BF16-198840920AF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56-4C86-BF16-198840920AFB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456-4C86-BF16-198840920AFB}"/>
              </c:ext>
            </c:extLst>
          </c:dPt>
          <c:dLbls>
            <c:dLbl>
              <c:idx val="0"/>
              <c:layout>
                <c:manualLayout>
                  <c:x val="1.3661300975015512E-2"/>
                  <c:y val="-2.527987322774485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3094089766137E-2"/>
                      <c:h val="7.69312585354671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56-4C86-BF16-198840920AFB}"/>
                </c:ext>
              </c:extLst>
            </c:dLbl>
            <c:dLbl>
              <c:idx val="1"/>
              <c:layout>
                <c:manualLayout>
                  <c:x val="8.5176473980553807E-2"/>
                  <c:y val="5.309278716938181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91545393220775E-2"/>
                      <c:h val="5.7861363867855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56-4C86-BF16-198840920AFB}"/>
                </c:ext>
              </c:extLst>
            </c:dLbl>
            <c:dLbl>
              <c:idx val="2"/>
              <c:layout>
                <c:manualLayout>
                  <c:x val="0.15700040223952144"/>
                  <c:y val="-0.1122290996780957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67307420349543E-2"/>
                      <c:h val="5.7861363867855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456-4C86-BF16-198840920AFB}"/>
                </c:ext>
              </c:extLst>
            </c:dLbl>
            <c:dLbl>
              <c:idx val="3"/>
              <c:layout>
                <c:manualLayout>
                  <c:x val="1.7661233368113809E-2"/>
                  <c:y val="1.904561934237887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05981263902474E-2"/>
                      <c:h val="7.64772849275006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456-4C86-BF16-198840920AFB}"/>
                </c:ext>
              </c:extLst>
            </c:dLbl>
            <c:dLbl>
              <c:idx val="4"/>
              <c:layout>
                <c:manualLayout>
                  <c:x val="3.708987374838979E-2"/>
                  <c:y val="-0.25064273303123485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33081768622231E-2"/>
                      <c:h val="7.05746269795964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456-4C86-BF16-198840920AF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Sheet1!$B$23:$F$23</c:f>
              <c:strCache>
                <c:ptCount val="5"/>
                <c:pt idx="0">
                  <c:v>Energy and Digital Services</c:v>
                </c:pt>
                <c:pt idx="1">
                  <c:v>Home Office</c:v>
                </c:pt>
                <c:pt idx="2">
                  <c:v>Mobility</c:v>
                </c:pt>
                <c:pt idx="3">
                  <c:v>Consumption</c:v>
                </c:pt>
                <c:pt idx="4">
                  <c:v>Material and waste</c:v>
                </c:pt>
              </c:strCache>
            </c:str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2.8</c:v>
                </c:pt>
                <c:pt idx="1">
                  <c:v>2.2000000000000002</c:v>
                </c:pt>
                <c:pt idx="2">
                  <c:v>10.3</c:v>
                </c:pt>
                <c:pt idx="3">
                  <c:v>0.154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56-4C86-BF16-198840920A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4357008086511"/>
          <c:y val="8.1414936132119808E-2"/>
          <c:w val="0.33365375296395289"/>
          <c:h val="0.363521744059490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Ethiopia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Sheet1!$B$25:$F$25</c:f>
              <c:strCache>
                <c:ptCount val="5"/>
                <c:pt idx="0">
                  <c:v>1.4</c:v>
                </c:pt>
                <c:pt idx="1">
                  <c:v>0</c:v>
                </c:pt>
                <c:pt idx="2">
                  <c:v>295.5</c:v>
                </c:pt>
                <c:pt idx="3">
                  <c:v>0</c:v>
                </c:pt>
                <c:pt idx="4">
                  <c:v>4.2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7F-4646-A8B1-604F0C19DB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7F-4646-A8B1-604F0C19DB2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7F-4646-A8B1-604F0C19DB2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7F-4646-A8B1-604F0C19DB24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07F-4646-A8B1-604F0C19DB24}"/>
              </c:ext>
            </c:extLst>
          </c:dPt>
          <c:dLbls>
            <c:dLbl>
              <c:idx val="0"/>
              <c:layout>
                <c:manualLayout>
                  <c:x val="0.1482707145480954"/>
                  <c:y val="2.025663273209774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02090921842677E-2"/>
                      <c:h val="5.4683048089919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7F-4646-A8B1-604F0C19DB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F-4646-A8B1-604F0C19DB24}"/>
                </c:ext>
              </c:extLst>
            </c:dLbl>
            <c:dLbl>
              <c:idx val="2"/>
              <c:layout>
                <c:manualLayout>
                  <c:x val="0.19961617139709745"/>
                  <c:y val="-6.66990838191944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B8D3C7-8CB6-4179-A070-08EB23BCA1FF}" type="PERCENTAGE">
                      <a:rPr lang="en-US" baseline="0"/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096993335754806E-2"/>
                      <c:h val="6.42179954237258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7F-4646-A8B1-604F0C19DB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7F-4646-A8B1-604F0C19DB24}"/>
                </c:ext>
              </c:extLst>
            </c:dLbl>
            <c:dLbl>
              <c:idx val="4"/>
              <c:layout>
                <c:manualLayout>
                  <c:x val="-0.14874767228581431"/>
                  <c:y val="1.810313609673293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138265914119634E-2"/>
                      <c:h val="6.1039679645790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07F-4646-A8B1-604F0C19DB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Sheet1!$B$23:$F$23</c:f>
              <c:strCache>
                <c:ptCount val="5"/>
                <c:pt idx="0">
                  <c:v>Energy and Digital Services</c:v>
                </c:pt>
                <c:pt idx="1">
                  <c:v>Home Office</c:v>
                </c:pt>
                <c:pt idx="2">
                  <c:v>Mobility</c:v>
                </c:pt>
                <c:pt idx="3">
                  <c:v>Consumption</c:v>
                </c:pt>
                <c:pt idx="4">
                  <c:v>Material and waste</c:v>
                </c:pt>
              </c:strCache>
            </c:str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1.4</c:v>
                </c:pt>
                <c:pt idx="1">
                  <c:v>0</c:v>
                </c:pt>
                <c:pt idx="2">
                  <c:v>295.5</c:v>
                </c:pt>
                <c:pt idx="3">
                  <c:v>0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7F-4646-A8B1-604F0C19DB2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046625035539"/>
          <c:y val="0.12591135702321443"/>
          <c:w val="0.31291718376509081"/>
          <c:h val="0.373056691393296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BC654FD3-EFCB-4A08-9811-5793C7814AB2}" type="datetimeFigureOut">
              <a:rPr lang="en-CH" smtClean="0"/>
              <a:t>06/17/2024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94E917D5-62B6-4CC6-B26B-A29A712EAFE4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208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59DB-5AAA-F282-68AA-BE84805C5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EC3A9-333D-528E-14CF-C9873BDC3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F4772-1799-AB65-1717-66FF9E79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12A5-FCDB-4721-B070-A4D01F574792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CC3DB-A673-CBD6-5FA0-20F0DFBE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DDA0B-69C6-BFC4-1631-C6F4B86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788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8CCA-7791-8F72-E7BC-C3527479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669A-18B5-D7A6-2E6C-2C470C227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EA72-EA4B-F17C-EA0C-105190A5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B013-1629-44F5-8B1B-790804D86DD7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E42D-0CD1-9D9E-3F1E-D70F2DB4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B85E-3DE7-7176-7782-4F285198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8954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4222A-B308-79D7-004D-61D1AC3CE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4BBCE-98E8-D63D-FB78-567C46E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911ED-1B8F-F9EA-6433-FB68FF87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27C-1C71-4BBF-85C0-301409591D07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625B-0C35-E9FD-4E58-B14EE27D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960C-6CD4-C8AA-C0AA-9237EA85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545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A2D-40AB-BCB5-E71C-95FF2BF6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3BBA-F2C7-D4D2-0145-336F56003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61368-6A69-5873-A814-E3E7CE0B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BE6-F8FF-44E5-9DDE-707DF986D064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ECCA-23EB-BCF2-BA37-F1338237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EE333-3FE6-1CF2-0E1D-A94F7C0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77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6245-4550-CF74-B952-CA3AB62B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8FB09-C269-FFCF-5D01-78841C05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07F9-28EA-882D-810C-621E4EE4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1E22-03AE-4F04-A8CF-803B261CEFA7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00C9-45A3-8A1F-59E3-AE122F63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F614-A019-0BBC-B6EC-00B440E4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54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1424-382E-76CD-F12C-D4DB897C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70516-7DDC-B7D7-B012-B0425B0E4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BE6B-753A-3543-C913-972C9E71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7101-84CA-6847-2FE0-A75A5AF7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228-E2D8-41DF-A41F-B9C3DC15CA9A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1BF7E-6021-3740-15FF-11B16A88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A62E0-1152-C7E4-345E-F8371228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24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6650-2B62-FCAD-EA59-CB22BCBA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2E19F-DD39-FCBA-9F27-18939355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F2720-47B3-7B31-CD76-1F8E0D42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EFCAC-A72F-3A27-0E68-1ABD82074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8C344-724A-716A-2181-5CEC11933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9A2FD-252C-A18F-A6AD-30111823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F2FA-48D6-4006-82DB-406F23E0D1DB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F4826-4B6F-FCEE-BF82-034A8232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E6C59-19AD-B804-51D0-897A5ED3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62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4953-DDB6-36E7-AD12-E84DD8CC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62E1C-2387-6145-0FD4-8BD572EB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C9D-84EF-4386-B251-AB6EDFA4AF83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4BAC3-8FC0-315A-215B-F67706C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F9CA3-4418-A937-F9FA-62CD5275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784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F0144-AB9A-61BA-C096-19A82B14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CF5-7DF9-4E56-A859-64B38A0494D2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A12E9-2DCF-73C5-8D56-9115BC5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2941-4246-EF2A-86D8-1111DC1F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56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12E8-7D7A-F83D-3DF2-A10B092A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2A59-B4F4-1E92-02F2-5966ECA9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0EAEB-2CB0-607D-C914-CFF281048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331E8-1A21-832C-9768-4A62D8F2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59C9-7C15-40E0-8CE3-6D84DFA1D69D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9A24C-3766-999A-B4A6-620FB146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2E1E-1A24-8BC9-F242-F3CFEC0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255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AF9C-58DF-58C6-662C-A4EFF9A5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0142C-958F-19A6-454A-507CCE7F9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09528-27F7-C304-D1C4-FFA050B8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00F99-FA9F-9A8D-48D4-11DE85EC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86B-2CD7-41EF-A32E-E8CC0806EADA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35E86-ABBC-28B0-1C8D-407CEA0C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A4803-749C-DEA1-5B4F-6B621DB4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8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F588A-A49B-7A47-25DF-B28CF282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DFBA8-6633-F20F-FCF7-5D68C78A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FF3A-05E9-E575-797F-6F978A64C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572E-CC99-44FF-810E-C12A6A2DB060}" type="datetime8">
              <a:rPr lang="en-CH" smtClean="0"/>
              <a:t>06/17/2024 02:04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ACB5-F88B-0E00-7ACC-8263EA778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Presentation, Name of Presenter, Event, Date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ABD6-D321-FA1D-C4F7-F176C41C4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FD47-36EE-46E4-B241-84DE135325C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13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100000">
              <a:srgbClr val="FFB54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animals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CCC53E9A-44A8-1A0C-BC7E-B8BDB611F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>
          <a:xfrm>
            <a:off x="0" y="-1"/>
            <a:ext cx="12192000" cy="60508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C5AF0A-CF67-0A8F-0A7D-7813C49AA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ABC7EDB-9402-8FF3-D2FE-134ED4B73F7F}"/>
              </a:ext>
            </a:extLst>
          </p:cNvPr>
          <p:cNvSpPr txBox="1">
            <a:spLocks/>
          </p:cNvSpPr>
          <p:nvPr/>
        </p:nvSpPr>
        <p:spPr>
          <a:xfrm>
            <a:off x="2701590" y="1122269"/>
            <a:ext cx="8064500" cy="1300030"/>
          </a:xfrm>
          <a:prstGeom prst="rect">
            <a:avLst/>
          </a:prstGeom>
        </p:spPr>
        <p:txBody>
          <a:bodyPr vert="horz" lIns="91425" tIns="45713" rIns="91425" bIns="45713" rtlCol="0" anchor="t" anchorCtr="0">
            <a:noAutofit/>
          </a:bodyPr>
          <a:lstStyle>
            <a:lvl1pPr algn="l" defTabSz="9142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cs typeface="Calibri Light" panose="020F0302020204030204" pitchFamily="34" charset="0"/>
              </a:rPr>
              <a:t>Towards Net Zero</a:t>
            </a:r>
          </a:p>
          <a:p>
            <a:r>
              <a:rPr lang="en-US" sz="4000" b="1" dirty="0">
                <a:cs typeface="Calibri Light" panose="020F0302020204030204" pitchFamily="34" charset="0"/>
              </a:rPr>
              <a:t>VSF-Suisse case </a:t>
            </a:r>
          </a:p>
          <a:p>
            <a:br>
              <a:rPr lang="de-CH" dirty="0">
                <a:cs typeface="Calibri Light" panose="020F0302020204030204" pitchFamily="34" charset="0"/>
              </a:rPr>
            </a:br>
            <a:endParaRPr lang="de-CH" dirty="0">
              <a:cs typeface="Calibri Light" panose="020F0302020204030204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D26C499-4E40-FD13-9BEA-99246D1E6606}"/>
              </a:ext>
            </a:extLst>
          </p:cNvPr>
          <p:cNvSpPr txBox="1">
            <a:spLocks/>
          </p:cNvSpPr>
          <p:nvPr/>
        </p:nvSpPr>
        <p:spPr>
          <a:xfrm>
            <a:off x="2701590" y="4435701"/>
            <a:ext cx="8064500" cy="1116184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0" indent="0" algn="l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30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259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390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519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5649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80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08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39" indent="0" algn="ctr" defTabSz="9142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Dr. Vincent Hug, Programme Director VSF-Suisse</a:t>
            </a:r>
          </a:p>
          <a:p>
            <a:r>
              <a:rPr lang="de-CH" sz="3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18.06.2024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8CD199-EF29-17D8-7853-4E1FC34CC2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C187-FEE8-CE31-0AE5-75DFE434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5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9900"/>
                </a:solidFill>
              </a:rPr>
              <a:t>VSF-Suisse environmental policy</a:t>
            </a:r>
            <a:endParaRPr lang="en-CH" sz="36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16C5-A022-C42D-0D4B-49FD992C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2</a:t>
            </a:fld>
            <a:endParaRPr lang="en-CH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13F4F7-37E1-3EEE-4235-832DBBFD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3"/>
            <a:ext cx="10333008" cy="4365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j-lt"/>
              </a:rPr>
              <a:t>Introduced in May 2019</a:t>
            </a:r>
          </a:p>
          <a:p>
            <a:r>
              <a:rPr lang="en-US" dirty="0">
                <a:latin typeface="+mj-lt"/>
              </a:rPr>
              <a:t>Three impact areas were defined:</a:t>
            </a:r>
          </a:p>
          <a:p>
            <a:pPr lvl="1"/>
            <a:r>
              <a:rPr lang="en-US" dirty="0">
                <a:latin typeface="+mj-lt"/>
              </a:rPr>
              <a:t>Investments and technical measures</a:t>
            </a:r>
          </a:p>
          <a:p>
            <a:pPr lvl="1"/>
            <a:r>
              <a:rPr lang="en-US" dirty="0">
                <a:latin typeface="+mj-lt"/>
              </a:rPr>
              <a:t>Staff/Management behaviors</a:t>
            </a:r>
          </a:p>
          <a:p>
            <a:pPr lvl="1"/>
            <a:r>
              <a:rPr lang="en-US" dirty="0">
                <a:latin typeface="+mj-lt"/>
              </a:rPr>
              <a:t>Project activities/Project cycle</a:t>
            </a:r>
          </a:p>
          <a:p>
            <a:pPr marL="457200" lvl="1" indent="0">
              <a:buNone/>
            </a:pPr>
            <a:endParaRPr lang="en-US" dirty="0">
              <a:latin typeface="+mj-lt"/>
              <a:cs typeface="Calibri Light" panose="020F0302020204030204"/>
            </a:endParaRPr>
          </a:p>
          <a:p>
            <a:pPr lvl="1"/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  <a:cs typeface="Calibri Light" panose="020F0302020204030204"/>
            </a:endParaRPr>
          </a:p>
          <a:p>
            <a:pPr lvl="1"/>
            <a:endParaRPr lang="en-US" dirty="0">
              <a:latin typeface="+mj-lt"/>
              <a:cs typeface="Calibri Light" panose="020F0302020204030204"/>
            </a:endParaRPr>
          </a:p>
          <a:p>
            <a:endParaRPr lang="en-CH" dirty="0">
              <a:latin typeface="+mj-lt"/>
              <a:cs typeface="Calibri Light" panose="020F0302020204030204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5B865A-9030-C5B6-A740-82001A8015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92107-FE58-9E68-3D87-0C0D47E0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131" y="1350220"/>
            <a:ext cx="3378205" cy="435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58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C187-FEE8-CE31-0AE5-75DFE434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5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9900"/>
                </a:solidFill>
              </a:rPr>
              <a:t>CO2 emissions in comparison to staff/portfolio development</a:t>
            </a:r>
            <a:endParaRPr lang="en-CH" sz="36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16C5-A022-C42D-0D4B-49FD992C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3</a:t>
            </a:fld>
            <a:endParaRPr lang="en-CH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DFD63D-0D1E-5E4E-443B-31863C3E1C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6766EDE-2A6D-AD0E-E6AA-8349ACFF0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13868"/>
              </p:ext>
            </p:extLst>
          </p:nvPr>
        </p:nvGraphicFramePr>
        <p:xfrm>
          <a:off x="838200" y="1552575"/>
          <a:ext cx="4846608" cy="380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1804D4-7777-1946-3BFE-3BED99114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47658"/>
              </p:ext>
            </p:extLst>
          </p:nvPr>
        </p:nvGraphicFramePr>
        <p:xfrm>
          <a:off x="6168822" y="1487056"/>
          <a:ext cx="5025649" cy="388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382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C187-FEE8-CE31-0AE5-75DFE434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00"/>
            <a:ext cx="10515600" cy="90555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9900"/>
                </a:solidFill>
              </a:rPr>
              <a:t>MyClimate</a:t>
            </a:r>
            <a:r>
              <a:rPr lang="en-US" sz="3600" dirty="0">
                <a:solidFill>
                  <a:srgbClr val="FF9900"/>
                </a:solidFill>
              </a:rPr>
              <a:t> survey 2023</a:t>
            </a:r>
            <a:endParaRPr lang="en-CH" sz="36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16C5-A022-C42D-0D4B-49FD992C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4</a:t>
            </a:fld>
            <a:endParaRPr lang="en-CH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DFD63D-0D1E-5E4E-443B-31863C3E1C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10219-B60F-D237-CFDE-D3ECAD9B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22" y="1092244"/>
            <a:ext cx="6049219" cy="5696745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971E407-0592-E5AF-C36B-B8DB921347EE}"/>
              </a:ext>
            </a:extLst>
          </p:cNvPr>
          <p:cNvCxnSpPr/>
          <p:nvPr/>
        </p:nvCxnSpPr>
        <p:spPr>
          <a:xfrm rot="10800000">
            <a:off x="2582900" y="2410967"/>
            <a:ext cx="2156604" cy="75049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818474A-DDBB-886E-62C7-0F895E7BF4AE}"/>
              </a:ext>
            </a:extLst>
          </p:cNvPr>
          <p:cNvSpPr/>
          <p:nvPr/>
        </p:nvSpPr>
        <p:spPr>
          <a:xfrm>
            <a:off x="1176285" y="2159653"/>
            <a:ext cx="1362973" cy="560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Mali </a:t>
            </a:r>
          </a:p>
          <a:p>
            <a:pPr algn="ctr"/>
            <a:r>
              <a:rPr lang="en-US" dirty="0"/>
              <a:t>128.6 t CO2</a:t>
            </a:r>
            <a:endParaRPr lang="en-CH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37F1F55-9F91-49C1-E288-D2CBBEB15C61}"/>
              </a:ext>
            </a:extLst>
          </p:cNvPr>
          <p:cNvCxnSpPr>
            <a:cxnSpLocks/>
          </p:cNvCxnSpPr>
          <p:nvPr/>
        </p:nvCxnSpPr>
        <p:spPr>
          <a:xfrm rot="5400000">
            <a:off x="4349284" y="3668568"/>
            <a:ext cx="1066054" cy="94603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F38ED12-D266-5274-5385-6C84D2457454}"/>
              </a:ext>
            </a:extLst>
          </p:cNvPr>
          <p:cNvCxnSpPr>
            <a:cxnSpLocks/>
          </p:cNvCxnSpPr>
          <p:nvPr/>
        </p:nvCxnSpPr>
        <p:spPr>
          <a:xfrm rot="5400000">
            <a:off x="7087119" y="2249716"/>
            <a:ext cx="1712745" cy="11243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6022DFC-CEB4-6F60-1354-E513DC43DB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61792" y="2816183"/>
            <a:ext cx="2316577" cy="792372"/>
          </a:xfrm>
          <a:prstGeom prst="bentConnector3">
            <a:avLst>
              <a:gd name="adj1" fmla="val 496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045C41F-76DC-5B99-9D36-8A77C29F624B}"/>
              </a:ext>
            </a:extLst>
          </p:cNvPr>
          <p:cNvCxnSpPr>
            <a:cxnSpLocks/>
          </p:cNvCxnSpPr>
          <p:nvPr/>
        </p:nvCxnSpPr>
        <p:spPr>
          <a:xfrm rot="10800000">
            <a:off x="7943491" y="4185622"/>
            <a:ext cx="1165474" cy="4047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195A36-6C03-A524-0E39-F14B5F5AE6AD}"/>
              </a:ext>
            </a:extLst>
          </p:cNvPr>
          <p:cNvSpPr/>
          <p:nvPr/>
        </p:nvSpPr>
        <p:spPr>
          <a:xfrm>
            <a:off x="3603064" y="4716909"/>
            <a:ext cx="1362973" cy="961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Togo </a:t>
            </a:r>
          </a:p>
          <a:p>
            <a:pPr algn="ctr"/>
            <a:r>
              <a:rPr lang="en-US" dirty="0"/>
              <a:t>32.9 t CO2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AB193A-D0F0-3422-B832-3C12D54229B7}"/>
              </a:ext>
            </a:extLst>
          </p:cNvPr>
          <p:cNvSpPr/>
          <p:nvPr/>
        </p:nvSpPr>
        <p:spPr>
          <a:xfrm>
            <a:off x="9152244" y="4146345"/>
            <a:ext cx="1362973" cy="110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Kenya and Somalia </a:t>
            </a:r>
          </a:p>
          <a:p>
            <a:pPr algn="ctr"/>
            <a:r>
              <a:rPr lang="en-US" dirty="0"/>
              <a:t>112.6 t CO2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823CB4-9D44-0F7D-5BE2-A2A662EEB795}"/>
              </a:ext>
            </a:extLst>
          </p:cNvPr>
          <p:cNvSpPr/>
          <p:nvPr/>
        </p:nvSpPr>
        <p:spPr>
          <a:xfrm>
            <a:off x="10378369" y="2268530"/>
            <a:ext cx="1362973" cy="10726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Ethiopia</a:t>
            </a:r>
          </a:p>
          <a:p>
            <a:pPr algn="ctr"/>
            <a:r>
              <a:rPr lang="en-US" dirty="0"/>
              <a:t>301 t CO2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A41B7-EDE2-0F5C-3358-115C873F1353}"/>
              </a:ext>
            </a:extLst>
          </p:cNvPr>
          <p:cNvSpPr/>
          <p:nvPr/>
        </p:nvSpPr>
        <p:spPr>
          <a:xfrm>
            <a:off x="7950209" y="1049946"/>
            <a:ext cx="1498002" cy="947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South Sudan 75.6t CO2</a:t>
            </a:r>
            <a:endParaRPr lang="en-CH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B110A7-316A-16FE-DB56-61D07DFB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63" y="4575354"/>
            <a:ext cx="2024243" cy="1244636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4B0D83E-97ED-BB93-BF8D-23EFE31298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64495" y="4484152"/>
            <a:ext cx="863924" cy="5631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AAD9F19-8229-C121-1A05-0D20FC84768B}"/>
              </a:ext>
            </a:extLst>
          </p:cNvPr>
          <p:cNvSpPr/>
          <p:nvPr/>
        </p:nvSpPr>
        <p:spPr>
          <a:xfrm>
            <a:off x="439086" y="3679931"/>
            <a:ext cx="1362973" cy="560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Suisse HO </a:t>
            </a:r>
          </a:p>
          <a:p>
            <a:pPr algn="ctr"/>
            <a:r>
              <a:rPr lang="en-US" dirty="0"/>
              <a:t>19.5t CO2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9472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C187-FEE8-CE31-0AE5-75DFE434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5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9900"/>
                </a:solidFill>
              </a:rPr>
              <a:t>Comparison </a:t>
            </a:r>
            <a:r>
              <a:rPr lang="en-US" sz="3600">
                <a:solidFill>
                  <a:srgbClr val="FF9900"/>
                </a:solidFill>
              </a:rPr>
              <a:t>by category of HO and ETH</a:t>
            </a:r>
            <a:endParaRPr lang="en-CH" sz="36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16C5-A022-C42D-0D4B-49FD992C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5</a:t>
            </a:fld>
            <a:endParaRPr lang="en-CH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DFD63D-0D1E-5E4E-443B-31863C3E1C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D32EB9A-78E5-656C-528C-327172894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612882"/>
              </p:ext>
            </p:extLst>
          </p:nvPr>
        </p:nvGraphicFramePr>
        <p:xfrm>
          <a:off x="682924" y="1431086"/>
          <a:ext cx="4674079" cy="399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0EDC20-BE90-57F5-7EE4-C96FDE96F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777438"/>
              </p:ext>
            </p:extLst>
          </p:nvPr>
        </p:nvGraphicFramePr>
        <p:xfrm>
          <a:off x="5998591" y="1431086"/>
          <a:ext cx="4862066" cy="399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92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ADF-2781-3083-D7A6-8F78D1E3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9900"/>
                </a:solidFill>
              </a:rPr>
              <a:t>Best practices and improvements</a:t>
            </a:r>
            <a:endParaRPr lang="en-CH" sz="3600" dirty="0">
              <a:solidFill>
                <a:srgbClr val="FF99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31A004-B83E-6861-4406-001625E6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3" y="1445419"/>
            <a:ext cx="5157787" cy="823912"/>
          </a:xfrm>
        </p:spPr>
        <p:txBody>
          <a:bodyPr/>
          <a:lstStyle/>
          <a:p>
            <a:pPr algn="ctr"/>
            <a:r>
              <a:rPr lang="en-US" u="sng" dirty="0"/>
              <a:t>Best practices</a:t>
            </a:r>
            <a:endParaRPr lang="en-CH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A75693-6BCE-0B8F-EA20-CF06CEC7ED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“Paperless” Head Office</a:t>
            </a:r>
          </a:p>
          <a:p>
            <a:r>
              <a:rPr lang="en-US" dirty="0"/>
              <a:t>Less flights (no flights in Europe)</a:t>
            </a:r>
          </a:p>
          <a:p>
            <a:r>
              <a:rPr lang="en-US" dirty="0"/>
              <a:t>Solar power in CO – South Sudan started; others will follow</a:t>
            </a:r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D6AD4-A9A5-76D2-5E8A-93F14BEA6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62076"/>
            <a:ext cx="5183188" cy="823912"/>
          </a:xfrm>
        </p:spPr>
        <p:txBody>
          <a:bodyPr/>
          <a:lstStyle/>
          <a:p>
            <a:pPr algn="ctr"/>
            <a:r>
              <a:rPr lang="en-US" u="sng" dirty="0"/>
              <a:t>Improvements</a:t>
            </a:r>
            <a:endParaRPr lang="en-CH" u="sn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821FD6-4FC7-1F18-2D5F-2AC2181787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MyClimate</a:t>
            </a:r>
            <a:r>
              <a:rPr lang="en-US" dirty="0"/>
              <a:t> – right tool?</a:t>
            </a:r>
          </a:p>
          <a:p>
            <a:r>
              <a:rPr lang="en-US" dirty="0"/>
              <a:t>How to reduce mobility emissions?</a:t>
            </a:r>
          </a:p>
          <a:p>
            <a:r>
              <a:rPr lang="en-US" dirty="0"/>
              <a:t>Measuring of environmental impact of project activities</a:t>
            </a:r>
          </a:p>
          <a:p>
            <a:pPr lvl="1"/>
            <a:r>
              <a:rPr lang="en-US" dirty="0"/>
              <a:t>Livestock</a:t>
            </a:r>
          </a:p>
          <a:p>
            <a:pPr lvl="1"/>
            <a:r>
              <a:rPr lang="en-US" dirty="0"/>
              <a:t>Rangeland management</a:t>
            </a:r>
          </a:p>
          <a:p>
            <a:pPr lvl="1"/>
            <a:r>
              <a:rPr lang="en-US" dirty="0"/>
              <a:t>Agroecological practices</a:t>
            </a:r>
          </a:p>
          <a:p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3593-F6E7-784E-9D8E-EB2D5A2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FD47-36EE-46E4-B241-84DE135325CB}" type="slidenum">
              <a:rPr lang="en-CH" smtClean="0"/>
              <a:t>6</a:t>
            </a:fld>
            <a:endParaRPr lang="en-CH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75A0022-2650-1B50-514E-B7D4AE131842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5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100000">
              <a:srgbClr val="FFB5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C7A3D750-C91F-E23C-717E-0BF07577C5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2"/>
          <a:stretch/>
        </p:blipFill>
        <p:spPr>
          <a:xfrm>
            <a:off x="0" y="0"/>
            <a:ext cx="12192000" cy="6042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C5AF0A-CF67-0A8F-0A7D-7813C49AA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74590"/>
            <a:ext cx="12192000" cy="98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ABC7EDB-9402-8FF3-D2FE-134ED4B73F7F}"/>
              </a:ext>
            </a:extLst>
          </p:cNvPr>
          <p:cNvSpPr txBox="1">
            <a:spLocks/>
          </p:cNvSpPr>
          <p:nvPr/>
        </p:nvSpPr>
        <p:spPr>
          <a:xfrm>
            <a:off x="2701590" y="1122268"/>
            <a:ext cx="8064500" cy="3187346"/>
          </a:xfrm>
          <a:prstGeom prst="rect">
            <a:avLst/>
          </a:prstGeom>
        </p:spPr>
        <p:txBody>
          <a:bodyPr vert="horz" lIns="91425" tIns="45713" rIns="91425" bIns="45713" rtlCol="0" anchor="t" anchorCtr="0">
            <a:noAutofit/>
          </a:bodyPr>
          <a:lstStyle>
            <a:lvl1pPr algn="l" defTabSz="9142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cs typeface="Calibri Light" panose="020F0302020204030204" pitchFamily="34" charset="0"/>
              </a:rPr>
              <a:t>Thank you</a:t>
            </a:r>
          </a:p>
          <a:p>
            <a:br>
              <a:rPr lang="de-CH" dirty="0">
                <a:cs typeface="Calibri Light" panose="020F0302020204030204" pitchFamily="34" charset="0"/>
              </a:rPr>
            </a:br>
            <a:endParaRPr lang="de-CH" dirty="0">
              <a:cs typeface="Calibri Light" panose="020F0302020204030204" pitchFamily="34" charset="0"/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8F650CE-38D7-DC75-9D25-F1399E4A9A4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838200" y="6061597"/>
            <a:ext cx="1744700" cy="5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0a7df0-0c7f-4cdc-927a-17d8cdedf8b5">
      <UserInfo>
        <DisplayName>Kwajok Tongun</DisplayName>
        <AccountId>369</AccountId>
        <AccountType/>
      </UserInfo>
    </SharedWithUsers>
    <MediaLengthInSeconds xmlns="621380fa-04dc-4203-b1ae-9507400ddd50" xsi:nil="true"/>
    <_activity xmlns="621380fa-04dc-4203-b1ae-9507400ddd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2883100841914F8D4C03ADAEEF5F14" ma:contentTypeVersion="16" ma:contentTypeDescription="Ein neues Dokument erstellen." ma:contentTypeScope="" ma:versionID="a59487a98f6d62a31cc50649826d589e">
  <xsd:schema xmlns:xsd="http://www.w3.org/2001/XMLSchema" xmlns:xs="http://www.w3.org/2001/XMLSchema" xmlns:p="http://schemas.microsoft.com/office/2006/metadata/properties" xmlns:ns3="621380fa-04dc-4203-b1ae-9507400ddd50" xmlns:ns4="7d0a7df0-0c7f-4cdc-927a-17d8cdedf8b5" targetNamespace="http://schemas.microsoft.com/office/2006/metadata/properties" ma:root="true" ma:fieldsID="2f535dbb2ff31f4dab9f4578d86624c5" ns3:_="" ns4:_="">
    <xsd:import namespace="621380fa-04dc-4203-b1ae-9507400ddd50"/>
    <xsd:import namespace="7d0a7df0-0c7f-4cdc-927a-17d8cdedf8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380fa-04dc-4203-b1ae-9507400dd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a7df0-0c7f-4cdc-927a-17d8cdedf8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BD663-41D3-49A7-BB14-C96B28D84AD2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621380fa-04dc-4203-b1ae-9507400ddd50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7d0a7df0-0c7f-4cdc-927a-17d8cdedf8b5"/>
  </ds:schemaRefs>
</ds:datastoreItem>
</file>

<file path=customXml/itemProps2.xml><?xml version="1.0" encoding="utf-8"?>
<ds:datastoreItem xmlns:ds="http://schemas.openxmlformats.org/officeDocument/2006/customXml" ds:itemID="{2EC116A8-597A-4CB7-BC89-7B3D81AED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EF2E4-1F16-4D5E-9C74-9B2E17F34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1380fa-04dc-4203-b1ae-9507400ddd50"/>
    <ds:schemaRef ds:uri="7d0a7df0-0c7f-4cdc-927a-17d8cdedf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15370</TotalTime>
  <Words>188</Words>
  <Application>Microsoft Office PowerPoint</Application>
  <PresentationFormat>Breitbild</PresentationFormat>
  <Paragraphs>65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PowerPoint-Präsentation</vt:lpstr>
      <vt:lpstr>VSF-Suisse environmental policy</vt:lpstr>
      <vt:lpstr>CO2 emissions in comparison to staff/portfolio development</vt:lpstr>
      <vt:lpstr>MyClimate survey 2023</vt:lpstr>
      <vt:lpstr>Comparison by category of HO and ETH</vt:lpstr>
      <vt:lpstr>Best practices and improvements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Hayoz</dc:creator>
  <cp:lastModifiedBy>Andrin In-Albon</cp:lastModifiedBy>
  <cp:revision>7</cp:revision>
  <cp:lastPrinted>2024-06-17T07:43:13Z</cp:lastPrinted>
  <dcterms:created xsi:type="dcterms:W3CDTF">2022-11-11T08:50:35Z</dcterms:created>
  <dcterms:modified xsi:type="dcterms:W3CDTF">2024-06-17T09:05:45Z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0x010100A42883100841914F8D4C03ADAEEF5F14</vt:lpwstr>
  </property>
  <property fmtid="{D5CDD505-2E9C-101B-9397-08002B2CF9AE}" pid="3" name="MediaServiceImageTags">
    <vt:lpwstr/>
  </property>
  <property fmtid="{D5CDD505-2E9C-101B-9397-08002B2CF9AE}" pid="4" name="Order">
    <vt:r8>648800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