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7"/>
  </p:notesMasterIdLst>
  <p:handoutMasterIdLst>
    <p:handoutMasterId r:id="rId18"/>
  </p:handoutMasterIdLst>
  <p:sldIdLst>
    <p:sldId id="256" r:id="rId5"/>
    <p:sldId id="258" r:id="rId6"/>
    <p:sldId id="259" r:id="rId7"/>
    <p:sldId id="278" r:id="rId8"/>
    <p:sldId id="279" r:id="rId9"/>
    <p:sldId id="280" r:id="rId10"/>
    <p:sldId id="287" r:id="rId11"/>
    <p:sldId id="281" r:id="rId12"/>
    <p:sldId id="282" r:id="rId13"/>
    <p:sldId id="283" r:id="rId14"/>
    <p:sldId id="284" r:id="rId15"/>
    <p:sldId id="285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  <p188:author id="{55DA1BAE-AF6A-B169-9F89-ABF73839471D}" name="Julie Smolnitchi" initials="JS" userId="S::julie.smolnitchi@skat.ch::de64aa47-b6b1-4339-b0fe-0e8f147b2f49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Author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593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718" autoAdjust="0"/>
  </p:normalViewPr>
  <p:slideViewPr>
    <p:cSldViewPr snapToGrid="0">
      <p:cViewPr varScale="1">
        <p:scale>
          <a:sx n="112" d="100"/>
          <a:sy n="112" d="100"/>
        </p:scale>
        <p:origin x="552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26" d="100"/>
        <a:sy n="126" d="100"/>
      </p:scale>
      <p:origin x="0" y="0"/>
    </p:cViewPr>
  </p:sorterViewPr>
  <p:notesViewPr>
    <p:cSldViewPr snapToGrid="0">
      <p:cViewPr varScale="1">
        <p:scale>
          <a:sx n="67" d="100"/>
          <a:sy n="67" d="100"/>
        </p:scale>
        <p:origin x="312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8/10/relationships/authors" Target="author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SKAT-FILE01\laufende_faelle\2000%20WES\2600%20Others\11247.00%20SDC%20BSM%20DRR%20Year%203\Organi\102%20Membership%20survey\SDC%20Climate%20DRR%20and%20Environment%20Network%20Membership%20Survey_compiled%20results%20analysis_all%20languages_v1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SKAT-FILE01\laufende_faelle\2000%20WES\2600%20Others\11247.00%20SDC%20BSM%20DRR%20Year%203\Organi\102%20Membership%20survey\SDC%20Climate%20DRR%20and%20Environment%20Network%20Membership%20Survey_compiled%20results%20analysis_all%20languages_v1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SKAT-FILE01\laufende_faelle\2000%20WES\2600%20Others\11247.00%20SDC%20BSM%20DRR%20Year%203\Organi\102%20Membership%20survey\SDC%20Climate%20DRR%20and%20Environment%20Network%20Membership%20Survey_compiled%20results%20analysis_all%20languages_v1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SKAT-FILE01\laufende_faelle\2000%20WES\2600%20Others\11247.00%20SDC%20BSM%20DRR%20Year%203\Organi\102%20Membership%20survey\SDC%20Climate%20DRR%20and%20Environment%20Network%20Membership%20Survey_compiled%20results%20analysis_all%20languages_v1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\\SKAT-FILE01\laufende_faelle\2000%20WES\2600%20Others\11247.00%20SDC%20BSM%20DRR%20Year%203\Organi\102%20Membership%20survey\SDC%20Climate%20DRR%20and%20Environment%20Network%20Membership%20Survey_compiled%20results%20analysis_all%20languages_v1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\\SKAT-FILE01\laufende_faelle\2000%20WES\2600%20Others\11247.00%20SDC%20BSM%20DRR%20Year%203\Organi\102%20Membership%20survey\SDC%20Climate%20DRR%20and%20Environment%20Network%20Membership%20Survey_compiled%20results%20analysis_all%20languages_v1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\\SKAT-FILE01\laufende_faelle\2000%20WES\2600%20Others\11247.00%20SDC%20BSM%20DRR%20Year%203\Organi\102%20Membership%20survey\SDC%20Climate%20DRR%20and%20Environment%20Network%20Membership%20Survey_compiled%20results%20analysis_all%20languages_v1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\\SKAT-FILE01\laufende_faelle\2000%20WES\2600%20Others\11247.00%20SDC%20BSM%20DRR%20Year%203\Organi\102%20Membership%20survey\SDC%20Climate%20DRR%20and%20Environment%20Network%20Membership%20Survey_compiled%20results%20analysis_all%20languages_v1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sm\Desktop\SDC%20Climate%20DRR%20and%20Environment%20Network%20Membership%20Survey_compiled%20results%20analysis_all%20languages_v1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'Question 1'!$J$33</c:f>
              <c:strCache>
                <c:ptCount val="1"/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11B-4256-9484-C23DB94790E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11B-4256-9484-C23DB94790E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CH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'Question 1'!$I$34:$I$35</c:f>
              <c:strCache>
                <c:ptCount val="2"/>
                <c:pt idx="0">
                  <c:v>% of members taking the survey</c:v>
                </c:pt>
                <c:pt idx="1">
                  <c:v>% of members not taking the survey</c:v>
                </c:pt>
              </c:strCache>
            </c:strRef>
          </c:cat>
          <c:val>
            <c:numRef>
              <c:f>'Question 1'!$J$34:$J$35</c:f>
              <c:numCache>
                <c:formatCode>0.0%</c:formatCode>
                <c:ptCount val="2"/>
                <c:pt idx="0">
                  <c:v>0.37257824143070045</c:v>
                </c:pt>
                <c:pt idx="1">
                  <c:v>0.6274217585692996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11B-4256-9484-C23DB94790ED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20999099611545224"/>
          <c:w val="0.29638443192474395"/>
          <c:h val="0.4733693985646734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CH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CH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'Question 1'!$J$8</c:f>
              <c:strCache>
                <c:ptCount val="1"/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D88-4B47-9B7E-7745C3D16E7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4D88-4B47-9B7E-7745C3D16E7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4D88-4B47-9B7E-7745C3D16E7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CH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'Question 1'!$I$9:$I$11</c:f>
              <c:strCache>
                <c:ptCount val="3"/>
                <c:pt idx="0">
                  <c:v>English</c:v>
                </c:pt>
                <c:pt idx="1">
                  <c:v>French</c:v>
                </c:pt>
                <c:pt idx="2">
                  <c:v>Spanish</c:v>
                </c:pt>
              </c:strCache>
            </c:strRef>
          </c:cat>
          <c:val>
            <c:numRef>
              <c:f>'Question 1'!$J$9:$J$11</c:f>
              <c:numCache>
                <c:formatCode>0%</c:formatCode>
                <c:ptCount val="3"/>
                <c:pt idx="0">
                  <c:v>0.76</c:v>
                </c:pt>
                <c:pt idx="1">
                  <c:v>0.192</c:v>
                </c:pt>
                <c:pt idx="2">
                  <c:v>4.8000000000000001E-2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D88-4B47-9B7E-7745C3D16E71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1.1162602545881193E-2"/>
          <c:y val="0.25026799712877085"/>
          <c:w val="0.26905621366431132"/>
          <c:h val="0.4086259657341468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CH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CH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'Question 5'!$B$16</c:f>
              <c:strCache>
                <c:ptCount val="1"/>
                <c:pt idx="0">
                  <c:v>percentage</c:v>
                </c:pt>
              </c:strCache>
            </c:strRef>
          </c:tx>
          <c:spPr>
            <a:pattFill prst="narVert">
              <a:fgClr>
                <a:schemeClr val="accent1"/>
              </a:fgClr>
              <a:bgClr>
                <a:schemeClr val="accent1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1"/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CH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'Question 5'!$A$17:$A$25</c:f>
              <c:strCache>
                <c:ptCount val="9"/>
                <c:pt idx="0">
                  <c:v>in a NGO</c:v>
                </c:pt>
                <c:pt idx="1">
                  <c:v>at SDC</c:v>
                </c:pt>
                <c:pt idx="2">
                  <c:v>at a Swiss Humanitarian Aid Expert Group</c:v>
                </c:pt>
                <c:pt idx="3">
                  <c:v>in a foundation</c:v>
                </c:pt>
                <c:pt idx="4">
                  <c:v>in a governmental organisation</c:v>
                </c:pt>
                <c:pt idx="5">
                  <c:v>in the private sector</c:v>
                </c:pt>
                <c:pt idx="6">
                  <c:v>in a multilateral organisation</c:v>
                </c:pt>
                <c:pt idx="7">
                  <c:v>Other (please specify):</c:v>
                </c:pt>
                <c:pt idx="8">
                  <c:v>in a research organisation</c:v>
                </c:pt>
              </c:strCache>
            </c:strRef>
          </c:cat>
          <c:val>
            <c:numRef>
              <c:f>'Question 5'!$B$17:$B$25</c:f>
              <c:numCache>
                <c:formatCode>0.0%</c:formatCode>
                <c:ptCount val="9"/>
                <c:pt idx="0">
                  <c:v>0.36480686695278969</c:v>
                </c:pt>
                <c:pt idx="1">
                  <c:v>0.24463519313304721</c:v>
                </c:pt>
                <c:pt idx="2">
                  <c:v>0.17596566523605151</c:v>
                </c:pt>
                <c:pt idx="3">
                  <c:v>0.13304721030042918</c:v>
                </c:pt>
                <c:pt idx="4">
                  <c:v>0.12446351931330472</c:v>
                </c:pt>
                <c:pt idx="5">
                  <c:v>0.11158798283261803</c:v>
                </c:pt>
                <c:pt idx="6">
                  <c:v>8.15450643776824E-2</c:v>
                </c:pt>
                <c:pt idx="7">
                  <c:v>4.7210300429184553E-2</c:v>
                </c:pt>
                <c:pt idx="8">
                  <c:v>3.8626609442060089E-2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05C-4084-8708-3B6DA28BBA53}"/>
            </c:ext>
          </c:extLst>
        </c:ser>
        <c:ser>
          <c:idx val="1"/>
          <c:order val="1"/>
          <c:tx>
            <c:strRef>
              <c:f>'Question 5'!$C$16</c:f>
              <c:strCache>
                <c:ptCount val="1"/>
                <c:pt idx="0">
                  <c:v>count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>
              <a:innerShdw blurRad="114300">
                <a:schemeClr val="accent2"/>
              </a:innerShdw>
            </a:effectLst>
          </c:spPr>
          <c:invertIfNegative val="0"/>
          <c:dLbls>
            <c:delete val="1"/>
          </c:dLbls>
          <c:cat>
            <c:strRef>
              <c:f>'Question 5'!$A$17:$A$25</c:f>
              <c:strCache>
                <c:ptCount val="9"/>
                <c:pt idx="0">
                  <c:v>in a NGO</c:v>
                </c:pt>
                <c:pt idx="1">
                  <c:v>at SDC</c:v>
                </c:pt>
                <c:pt idx="2">
                  <c:v>at a Swiss Humanitarian Aid Expert Group</c:v>
                </c:pt>
                <c:pt idx="3">
                  <c:v>in a foundation</c:v>
                </c:pt>
                <c:pt idx="4">
                  <c:v>in a governmental organisation</c:v>
                </c:pt>
                <c:pt idx="5">
                  <c:v>in the private sector</c:v>
                </c:pt>
                <c:pt idx="6">
                  <c:v>in a multilateral organisation</c:v>
                </c:pt>
                <c:pt idx="7">
                  <c:v>Other (please specify):</c:v>
                </c:pt>
                <c:pt idx="8">
                  <c:v>in a research organisation</c:v>
                </c:pt>
              </c:strCache>
            </c:strRef>
          </c:cat>
          <c:val>
            <c:numRef>
              <c:f>'Question 5'!$C$17:$C$25</c:f>
              <c:numCache>
                <c:formatCode>General</c:formatCode>
                <c:ptCount val="9"/>
                <c:pt idx="0">
                  <c:v>85</c:v>
                </c:pt>
                <c:pt idx="1">
                  <c:v>57</c:v>
                </c:pt>
                <c:pt idx="2">
                  <c:v>41</c:v>
                </c:pt>
                <c:pt idx="3">
                  <c:v>31</c:v>
                </c:pt>
                <c:pt idx="4">
                  <c:v>29</c:v>
                </c:pt>
                <c:pt idx="5">
                  <c:v>26</c:v>
                </c:pt>
                <c:pt idx="6">
                  <c:v>19</c:v>
                </c:pt>
                <c:pt idx="7">
                  <c:v>11</c:v>
                </c:pt>
                <c:pt idx="8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E05C-4084-8708-3B6DA28BBA53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227"/>
        <c:overlap val="-48"/>
        <c:axId val="1094210815"/>
        <c:axId val="1830408672"/>
      </c:barChart>
      <c:catAx>
        <c:axId val="1094210815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CH"/>
          </a:p>
        </c:txPr>
        <c:crossAx val="1830408672"/>
        <c:crosses val="autoZero"/>
        <c:auto val="1"/>
        <c:lblAlgn val="ctr"/>
        <c:lblOffset val="100"/>
        <c:noMultiLvlLbl val="0"/>
      </c:catAx>
      <c:valAx>
        <c:axId val="1830408672"/>
        <c:scaling>
          <c:orientation val="minMax"/>
        </c:scaling>
        <c:delete val="1"/>
        <c:axPos val="b"/>
        <c:numFmt formatCode="0.0%" sourceLinked="1"/>
        <c:majorTickMark val="out"/>
        <c:minorTickMark val="none"/>
        <c:tickLblPos val="nextTo"/>
        <c:crossAx val="109421081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CH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Participants per region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CH"/>
        </a:p>
      </c:txPr>
    </c:title>
    <c:autoTitleDeleted val="0"/>
    <c:plotArea>
      <c:layout>
        <c:manualLayout>
          <c:layoutTarget val="inner"/>
          <c:xMode val="edge"/>
          <c:yMode val="edge"/>
          <c:x val="0.2153267627153875"/>
          <c:y val="0.10506476418649482"/>
          <c:w val="0.61328923529880464"/>
          <c:h val="0.79324670673048492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5170-42EA-81EE-BB0125F0489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5170-42EA-81EE-BB0125F0489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5170-42EA-81EE-BB0125F04893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5170-42EA-81EE-BB0125F04893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5170-42EA-81EE-BB0125F04893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5170-42EA-81EE-BB0125F04893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D-5170-42EA-81EE-BB0125F04893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CH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'Question 6'!$F$13:$F$19</c:f>
              <c:strCache>
                <c:ptCount val="7"/>
                <c:pt idx="0">
                  <c:v>Switzerland</c:v>
                </c:pt>
                <c:pt idx="1">
                  <c:v>South and East Asia  (Bangladesh, Cambodia, Laos, Myanmar, Nepal, Pakistan, Thailand, Vietnam)</c:v>
                </c:pt>
                <c:pt idx="2">
                  <c:v>Europe &amp; NA (Albania, Armenia, Austria, Bosnia &amp; Herzegovina, Canada, Denmark, France, Germany, Kosovo, Moldova, North Macedonia,  Netherlands, Italy, UK, Scotland, Serbia)</c:v>
                </c:pt>
                <c:pt idx="3">
                  <c:v>Sub-Saharan Africa (Bénin, Côte d'Ivoire, Ethiopia, Haïti, Kenya, Mali, Mozambique, Rwanda, Sénégal, Zimbabwe)</c:v>
                </c:pt>
                <c:pt idx="4">
                  <c:v>Latin  America &amp; Carribean (Bolivia, Cuba, Mexico, Nicaragua, Honduras, Peru)</c:v>
                </c:pt>
                <c:pt idx="5">
                  <c:v>MENA (Egypt,  Jordan, Lebanon, Palestine)</c:v>
                </c:pt>
                <c:pt idx="6">
                  <c:v>Central Asia (Georgia, Kazakhstan, Kirgizistan, Tajikistan)</c:v>
                </c:pt>
              </c:strCache>
            </c:strRef>
          </c:cat>
          <c:val>
            <c:numRef>
              <c:f>'Question 6'!$G$13:$G$19</c:f>
              <c:numCache>
                <c:formatCode>General</c:formatCode>
                <c:ptCount val="7"/>
                <c:pt idx="0">
                  <c:v>136</c:v>
                </c:pt>
                <c:pt idx="1">
                  <c:v>29</c:v>
                </c:pt>
                <c:pt idx="2">
                  <c:v>25</c:v>
                </c:pt>
                <c:pt idx="3">
                  <c:v>18</c:v>
                </c:pt>
                <c:pt idx="4">
                  <c:v>17</c:v>
                </c:pt>
                <c:pt idx="5">
                  <c:v>8</c:v>
                </c:pt>
                <c:pt idx="6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5170-42EA-81EE-BB0125F04893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1.3240961682365751E-2"/>
          <c:y val="4.3170655593447155E-2"/>
          <c:w val="0.32109521272369101"/>
          <c:h val="0.95682934440655287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CH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CH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'Question 7'!$B$20</c:f>
              <c:strCache>
                <c:ptCount val="1"/>
                <c:pt idx="0">
                  <c:v>Percentage</c:v>
                </c:pt>
              </c:strCache>
            </c:strRef>
          </c:tx>
          <c:spPr>
            <a:solidFill>
              <a:schemeClr val="accent1">
                <a:shade val="76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CH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'Question 7'!$A$21:$A$33</c:f>
              <c:strCache>
                <c:ptCount val="13"/>
                <c:pt idx="0">
                  <c:v>Global</c:v>
                </c:pt>
                <c:pt idx="1">
                  <c:v>South-East Asia</c:v>
                </c:pt>
                <c:pt idx="2">
                  <c:v>Latin America</c:v>
                </c:pt>
                <c:pt idx="3">
                  <c:v>Central Asia</c:v>
                </c:pt>
                <c:pt idx="4">
                  <c:v>East Africa</c:v>
                </c:pt>
                <c:pt idx="5">
                  <c:v>Western Europe</c:v>
                </c:pt>
                <c:pt idx="6">
                  <c:v>West Africa</c:v>
                </c:pt>
                <c:pt idx="7">
                  <c:v>The Caribbean</c:v>
                </c:pt>
                <c:pt idx="8">
                  <c:v>Eastern Europe and Western Balkans</c:v>
                </c:pt>
                <c:pt idx="9">
                  <c:v>Other (please specify):</c:v>
                </c:pt>
                <c:pt idx="10">
                  <c:v>Southern Africa</c:v>
                </c:pt>
                <c:pt idx="11">
                  <c:v>Middle East</c:v>
                </c:pt>
                <c:pt idx="12">
                  <c:v>North Africa</c:v>
                </c:pt>
              </c:strCache>
            </c:strRef>
          </c:cat>
          <c:val>
            <c:numRef>
              <c:f>'Question 7'!$B$21:$B$33</c:f>
              <c:numCache>
                <c:formatCode>0.0%</c:formatCode>
                <c:ptCount val="13"/>
                <c:pt idx="0">
                  <c:v>0.35537190082644626</c:v>
                </c:pt>
                <c:pt idx="1">
                  <c:v>0.26859504132231404</c:v>
                </c:pt>
                <c:pt idx="2">
                  <c:v>0.23140495867768596</c:v>
                </c:pt>
                <c:pt idx="3">
                  <c:v>0.16528925619834711</c:v>
                </c:pt>
                <c:pt idx="4">
                  <c:v>0.15702479338842976</c:v>
                </c:pt>
                <c:pt idx="5">
                  <c:v>0.15702479338842976</c:v>
                </c:pt>
                <c:pt idx="6">
                  <c:v>0.14049586776859505</c:v>
                </c:pt>
                <c:pt idx="7">
                  <c:v>0.13223140495867769</c:v>
                </c:pt>
                <c:pt idx="8">
                  <c:v>0.128099173553719</c:v>
                </c:pt>
                <c:pt idx="9">
                  <c:v>0.128099173553719</c:v>
                </c:pt>
                <c:pt idx="10">
                  <c:v>0.11983471074380166</c:v>
                </c:pt>
                <c:pt idx="11">
                  <c:v>0.10743801652892562</c:v>
                </c:pt>
                <c:pt idx="12">
                  <c:v>7.0247933884297523E-2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882-48E0-A2DC-AE7F6DED18D2}"/>
            </c:ext>
          </c:extLst>
        </c:ser>
        <c:ser>
          <c:idx val="1"/>
          <c:order val="1"/>
          <c:tx>
            <c:strRef>
              <c:f>'Question 7'!$C$20</c:f>
              <c:strCache>
                <c:ptCount val="1"/>
                <c:pt idx="0">
                  <c:v>counts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'Question 7'!$A$21:$A$33</c:f>
              <c:strCache>
                <c:ptCount val="13"/>
                <c:pt idx="0">
                  <c:v>Global</c:v>
                </c:pt>
                <c:pt idx="1">
                  <c:v>South-East Asia</c:v>
                </c:pt>
                <c:pt idx="2">
                  <c:v>Latin America</c:v>
                </c:pt>
                <c:pt idx="3">
                  <c:v>Central Asia</c:v>
                </c:pt>
                <c:pt idx="4">
                  <c:v>East Africa</c:v>
                </c:pt>
                <c:pt idx="5">
                  <c:v>Western Europe</c:v>
                </c:pt>
                <c:pt idx="6">
                  <c:v>West Africa</c:v>
                </c:pt>
                <c:pt idx="7">
                  <c:v>The Caribbean</c:v>
                </c:pt>
                <c:pt idx="8">
                  <c:v>Eastern Europe and Western Balkans</c:v>
                </c:pt>
                <c:pt idx="9">
                  <c:v>Other (please specify):</c:v>
                </c:pt>
                <c:pt idx="10">
                  <c:v>Southern Africa</c:v>
                </c:pt>
                <c:pt idx="11">
                  <c:v>Middle East</c:v>
                </c:pt>
                <c:pt idx="12">
                  <c:v>North Africa</c:v>
                </c:pt>
              </c:strCache>
            </c:strRef>
          </c:cat>
          <c:val>
            <c:numRef>
              <c:f>'Question 7'!$C$21:$C$33</c:f>
              <c:numCache>
                <c:formatCode>General</c:formatCode>
                <c:ptCount val="13"/>
                <c:pt idx="0">
                  <c:v>86</c:v>
                </c:pt>
                <c:pt idx="1">
                  <c:v>65</c:v>
                </c:pt>
                <c:pt idx="2">
                  <c:v>56</c:v>
                </c:pt>
                <c:pt idx="3">
                  <c:v>40</c:v>
                </c:pt>
                <c:pt idx="4">
                  <c:v>38</c:v>
                </c:pt>
                <c:pt idx="5">
                  <c:v>38</c:v>
                </c:pt>
                <c:pt idx="6">
                  <c:v>34</c:v>
                </c:pt>
                <c:pt idx="7">
                  <c:v>32</c:v>
                </c:pt>
                <c:pt idx="8">
                  <c:v>31</c:v>
                </c:pt>
                <c:pt idx="9">
                  <c:v>31</c:v>
                </c:pt>
                <c:pt idx="10">
                  <c:v>29</c:v>
                </c:pt>
                <c:pt idx="11">
                  <c:v>26</c:v>
                </c:pt>
                <c:pt idx="12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882-48E0-A2DC-AE7F6DED18D2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444"/>
        <c:overlap val="-90"/>
        <c:axId val="2144562912"/>
        <c:axId val="1001999343"/>
      </c:barChart>
      <c:catAx>
        <c:axId val="214456291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4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CH"/>
          </a:p>
        </c:txPr>
        <c:crossAx val="1001999343"/>
        <c:crosses val="autoZero"/>
        <c:auto val="1"/>
        <c:lblAlgn val="ctr"/>
        <c:lblOffset val="100"/>
        <c:noMultiLvlLbl val="0"/>
      </c:catAx>
      <c:valAx>
        <c:axId val="1001999343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extTo"/>
        <c:crossAx val="21445629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CH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'Question 8'!$B$18</c:f>
              <c:strCache>
                <c:ptCount val="1"/>
                <c:pt idx="0">
                  <c:v>percentage</c:v>
                </c:pt>
              </c:strCache>
            </c:strRef>
          </c:tx>
          <c:spPr>
            <a:solidFill>
              <a:schemeClr val="accent1">
                <a:shade val="76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rgbClr val="0070C0"/>
                    </a:solidFill>
                    <a:latin typeface="+mn-lt"/>
                    <a:ea typeface="+mn-ea"/>
                    <a:cs typeface="+mn-cs"/>
                  </a:defRPr>
                </a:pPr>
                <a:endParaRPr lang="en-CH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'Question 8'!$A$19:$A$28</c:f>
              <c:strCache>
                <c:ptCount val="10"/>
                <c:pt idx="0">
                  <c:v>Climate Change Adaptation</c:v>
                </c:pt>
                <c:pt idx="1">
                  <c:v>Disaster Risk Reduction</c:v>
                </c:pt>
                <c:pt idx="2">
                  <c:v>Natural resources management</c:v>
                </c:pt>
                <c:pt idx="3">
                  <c:v>Climate Change Mitigation</c:v>
                </c:pt>
                <c:pt idx="4">
                  <c:v>Risk Management</c:v>
                </c:pt>
                <c:pt idx="5">
                  <c:v>Prevention</c:v>
                </c:pt>
                <c:pt idx="6">
                  <c:v>Ecosystem-based services</c:v>
                </c:pt>
                <c:pt idx="7">
                  <c:v>Climate Governance</c:v>
                </c:pt>
                <c:pt idx="8">
                  <c:v>Climate Finance</c:v>
                </c:pt>
                <c:pt idx="9">
                  <c:v>Other (please specify):</c:v>
                </c:pt>
              </c:strCache>
            </c:strRef>
          </c:cat>
          <c:val>
            <c:numRef>
              <c:f>'Question 8'!$B$19:$B$28</c:f>
              <c:numCache>
                <c:formatCode>0.0%</c:formatCode>
                <c:ptCount val="10"/>
                <c:pt idx="0">
                  <c:v>0.78099173553719003</c:v>
                </c:pt>
                <c:pt idx="1">
                  <c:v>0.69834710743801653</c:v>
                </c:pt>
                <c:pt idx="2">
                  <c:v>0.50413223140495866</c:v>
                </c:pt>
                <c:pt idx="3">
                  <c:v>0.43801652892561982</c:v>
                </c:pt>
                <c:pt idx="4">
                  <c:v>0.41735537190082644</c:v>
                </c:pt>
                <c:pt idx="5">
                  <c:v>0.41735537190082644</c:v>
                </c:pt>
                <c:pt idx="6">
                  <c:v>0.33884297520661155</c:v>
                </c:pt>
                <c:pt idx="7">
                  <c:v>0.26446280991735538</c:v>
                </c:pt>
                <c:pt idx="8">
                  <c:v>0.2231404958677686</c:v>
                </c:pt>
                <c:pt idx="9">
                  <c:v>0.18181818181818182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D31-4965-9BD4-B704973447A2}"/>
            </c:ext>
          </c:extLst>
        </c:ser>
        <c:ser>
          <c:idx val="1"/>
          <c:order val="1"/>
          <c:tx>
            <c:strRef>
              <c:f>'Question 8'!$C$18</c:f>
              <c:strCache>
                <c:ptCount val="1"/>
                <c:pt idx="0">
                  <c:v>count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'Question 8'!$A$19:$A$28</c:f>
              <c:strCache>
                <c:ptCount val="10"/>
                <c:pt idx="0">
                  <c:v>Climate Change Adaptation</c:v>
                </c:pt>
                <c:pt idx="1">
                  <c:v>Disaster Risk Reduction</c:v>
                </c:pt>
                <c:pt idx="2">
                  <c:v>Natural resources management</c:v>
                </c:pt>
                <c:pt idx="3">
                  <c:v>Climate Change Mitigation</c:v>
                </c:pt>
                <c:pt idx="4">
                  <c:v>Risk Management</c:v>
                </c:pt>
                <c:pt idx="5">
                  <c:v>Prevention</c:v>
                </c:pt>
                <c:pt idx="6">
                  <c:v>Ecosystem-based services</c:v>
                </c:pt>
                <c:pt idx="7">
                  <c:v>Climate Governance</c:v>
                </c:pt>
                <c:pt idx="8">
                  <c:v>Climate Finance</c:v>
                </c:pt>
                <c:pt idx="9">
                  <c:v>Other (please specify):</c:v>
                </c:pt>
              </c:strCache>
            </c:strRef>
          </c:cat>
          <c:val>
            <c:numRef>
              <c:f>'Question 8'!$C$19:$C$28</c:f>
              <c:numCache>
                <c:formatCode>General</c:formatCode>
                <c:ptCount val="10"/>
                <c:pt idx="0">
                  <c:v>189</c:v>
                </c:pt>
                <c:pt idx="1">
                  <c:v>169</c:v>
                </c:pt>
                <c:pt idx="2">
                  <c:v>122</c:v>
                </c:pt>
                <c:pt idx="3">
                  <c:v>106</c:v>
                </c:pt>
                <c:pt idx="4">
                  <c:v>101</c:v>
                </c:pt>
                <c:pt idx="5">
                  <c:v>101</c:v>
                </c:pt>
                <c:pt idx="6">
                  <c:v>82</c:v>
                </c:pt>
                <c:pt idx="7">
                  <c:v>64</c:v>
                </c:pt>
                <c:pt idx="8">
                  <c:v>54</c:v>
                </c:pt>
                <c:pt idx="9">
                  <c:v>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D31-4965-9BD4-B704973447A2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444"/>
        <c:overlap val="-90"/>
        <c:axId val="2108914032"/>
        <c:axId val="1001935983"/>
      </c:barChart>
      <c:catAx>
        <c:axId val="210891403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100" b="1" i="0" u="none" strike="noStrike" kern="1200" cap="all" spc="120" normalizeH="0" baseline="0">
                <a:ln>
                  <a:noFill/>
                </a:ln>
                <a:solidFill>
                  <a:schemeClr val="tx1">
                    <a:alpha val="99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CH"/>
          </a:p>
        </c:txPr>
        <c:crossAx val="1001935983"/>
        <c:crosses val="autoZero"/>
        <c:auto val="1"/>
        <c:lblAlgn val="ctr"/>
        <c:lblOffset val="100"/>
        <c:noMultiLvlLbl val="0"/>
      </c:catAx>
      <c:valAx>
        <c:axId val="1001935983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extTo"/>
        <c:crossAx val="21089140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CH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CH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'Question 9'!$A$136:$A$154</c:f>
              <c:strCache>
                <c:ptCount val="19"/>
                <c:pt idx="1">
                  <c:v>SDC Culture matters</c:v>
                </c:pt>
                <c:pt idx="2">
                  <c:v>SDC Poverty-Wellbeing</c:v>
                </c:pt>
                <c:pt idx="3">
                  <c:v>Other</c:v>
                </c:pt>
                <c:pt idx="4">
                  <c:v>SDC Network Multilateral Institutions</c:v>
                </c:pt>
                <c:pt idx="5">
                  <c:v>SDC Network Health</c:v>
                </c:pt>
                <c:pt idx="6">
                  <c:v>SDC Network Migration and development</c:v>
                </c:pt>
                <c:pt idx="7">
                  <c:v>SDC Governance Network</c:v>
                </c:pt>
                <c:pt idx="8">
                  <c:v>SDC Gender Network</c:v>
                </c:pt>
                <c:pt idx="9">
                  <c:v>SDC Fragility, Conflict and Human Rights (FCHR)</c:v>
                </c:pt>
                <c:pt idx="10">
                  <c:v>SDC Peace, Governance and Equality Network (PGE)</c:v>
                </c:pt>
                <c:pt idx="11">
                  <c:v>SDC Education</c:v>
                </c:pt>
                <c:pt idx="12">
                  <c:v>SHA Expert group "WASH"</c:v>
                </c:pt>
                <c:pt idx="13">
                  <c:v>SDC Network Employment &amp; Income (e+i)</c:v>
                </c:pt>
                <c:pt idx="14">
                  <c:v>Other SHA Expert groups</c:v>
                </c:pt>
                <c:pt idx="15">
                  <c:v>SHA Expert group "DRR &amp; Environment"</c:v>
                </c:pt>
                <c:pt idx="16">
                  <c:v>None</c:v>
                </c:pt>
                <c:pt idx="17">
                  <c:v>SDC Network Water (RésEau)</c:v>
                </c:pt>
                <c:pt idx="18">
                  <c:v>SDC Network Agriculture &amp; Food Systems (A&amp;FS)</c:v>
                </c:pt>
              </c:strCache>
            </c:strRef>
          </c:cat>
          <c:val>
            <c:numRef>
              <c:f>'Question 9'!$B$136:$B$154</c:f>
              <c:numCache>
                <c:formatCode>0.0%</c:formatCode>
                <c:ptCount val="19"/>
                <c:pt idx="1">
                  <c:v>4.0983606557377051E-3</c:v>
                </c:pt>
                <c:pt idx="2">
                  <c:v>8.1967213114754103E-3</c:v>
                </c:pt>
                <c:pt idx="3">
                  <c:v>2.0491803278688523E-2</c:v>
                </c:pt>
                <c:pt idx="4">
                  <c:v>2.4590163934426229E-2</c:v>
                </c:pt>
                <c:pt idx="5">
                  <c:v>3.2786885245901641E-2</c:v>
                </c:pt>
                <c:pt idx="6">
                  <c:v>3.6885245901639344E-2</c:v>
                </c:pt>
                <c:pt idx="7">
                  <c:v>3.6885245901639344E-2</c:v>
                </c:pt>
                <c:pt idx="8">
                  <c:v>3.6885245901639344E-2</c:v>
                </c:pt>
                <c:pt idx="9">
                  <c:v>4.9180327868852458E-2</c:v>
                </c:pt>
                <c:pt idx="10">
                  <c:v>5.3278688524590161E-2</c:v>
                </c:pt>
                <c:pt idx="11">
                  <c:v>7.3770491803278687E-2</c:v>
                </c:pt>
                <c:pt idx="12">
                  <c:v>9.4262295081967207E-2</c:v>
                </c:pt>
                <c:pt idx="13">
                  <c:v>0.10245901639344263</c:v>
                </c:pt>
                <c:pt idx="14">
                  <c:v>0.18852459016393447</c:v>
                </c:pt>
                <c:pt idx="15">
                  <c:v>0.19672131147540983</c:v>
                </c:pt>
                <c:pt idx="16">
                  <c:v>0.24180327868852458</c:v>
                </c:pt>
                <c:pt idx="17">
                  <c:v>0.26639344262295084</c:v>
                </c:pt>
                <c:pt idx="18">
                  <c:v>0.33196721311475408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BC2-4924-A0E0-E081E65F0D9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879609080"/>
        <c:axId val="879606920"/>
      </c:barChart>
      <c:catAx>
        <c:axId val="87960908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CH"/>
          </a:p>
        </c:txPr>
        <c:crossAx val="879606920"/>
        <c:crosses val="autoZero"/>
        <c:auto val="1"/>
        <c:lblAlgn val="ctr"/>
        <c:lblOffset val="100"/>
        <c:noMultiLvlLbl val="0"/>
      </c:catAx>
      <c:valAx>
        <c:axId val="879606920"/>
        <c:scaling>
          <c:orientation val="minMax"/>
          <c:min val="0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crossAx val="8796090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n-CH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'Question 10'!$B$3</c:f>
              <c:strCache>
                <c:ptCount val="1"/>
                <c:pt idx="0">
                  <c:v>Responses</c:v>
                </c:pt>
              </c:strCache>
            </c:strRef>
          </c:tx>
          <c:spPr>
            <a:solidFill>
              <a:schemeClr val="accent1"/>
            </a:solidFill>
            <a:ln>
              <a:prstDash val="solid"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/>
                </a:pPr>
                <a:endParaRPr lang="en-CH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'Question 10'!$A$4:$A$6</c:f>
              <c:strCache>
                <c:ptCount val="3"/>
                <c:pt idx="0">
                  <c:v>I would like to actively contribute to the Network (when resources and opportunities allow).</c:v>
                </c:pt>
                <c:pt idx="1">
                  <c:v>I prefer to remain a Network member without active involvement.</c:v>
                </c:pt>
                <c:pt idx="2">
                  <c:v>I don’t know yet how I want to contribute to the Network.</c:v>
                </c:pt>
              </c:strCache>
            </c:strRef>
          </c:cat>
          <c:val>
            <c:numRef>
              <c:f>'Question 10'!$B$4:$B$6</c:f>
              <c:numCache>
                <c:formatCode>0%</c:formatCode>
                <c:ptCount val="3"/>
                <c:pt idx="0">
                  <c:v>0.43032786885245899</c:v>
                </c:pt>
                <c:pt idx="1">
                  <c:v>0.37704918032786883</c:v>
                </c:pt>
                <c:pt idx="2">
                  <c:v>0.18442622950819673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1BB-4764-BAB4-C04D67986E3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"/>
        <c:axId val="100"/>
      </c:barChart>
      <c:valAx>
        <c:axId val="100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0"/>
        <c:crosses val="autoZero"/>
        <c:crossBetween val="between"/>
      </c:valAx>
      <c:catAx>
        <c:axId val="1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CH"/>
          </a:p>
        </c:txPr>
        <c:crossAx val="100"/>
        <c:crosses val="autoZero"/>
        <c:auto val="0"/>
        <c:lblAlgn val="ctr"/>
        <c:lblOffset val="100"/>
        <c:noMultiLvlLbl val="0"/>
      </c:catAx>
    </c:plotArea>
    <c:plotVisOnly val="0"/>
    <c:dispBlanksAs val="gap"/>
    <c:showDLblsOverMax val="0"/>
  </c:chart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r>
              <a:rPr lang="en-US"/>
              <a:t>What would you like to get out of your membership? (tick all that apply)</a:t>
            </a:r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'Question 11'!$B$3</c:f>
              <c:strCache>
                <c:ptCount val="1"/>
                <c:pt idx="0">
                  <c:v>Responses</c:v>
                </c:pt>
              </c:strCache>
            </c:strRef>
          </c:tx>
          <c:spPr>
            <a:solidFill>
              <a:srgbClr val="00BF6F"/>
            </a:solidFill>
            <a:ln>
              <a:prstDash val="solid"/>
            </a:ln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2-F5F7-414D-A5A7-3CB8AED3371E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/>
              </a:solidFill>
              <a:ln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3-F5F7-414D-A5A7-3CB8AED3371E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1"/>
              </a:solidFill>
              <a:ln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4-F5F7-414D-A5A7-3CB8AED3371E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1"/>
              </a:solidFill>
              <a:ln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1-F5F7-414D-A5A7-3CB8AED3371E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1"/>
              </a:solidFill>
              <a:ln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5-F5F7-414D-A5A7-3CB8AED3371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/>
                </a:pPr>
                <a:endParaRPr lang="en-CH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'Question 11'!$A$4:$A$8</c:f>
              <c:strCache>
                <c:ptCount val="5"/>
                <c:pt idx="0">
                  <c:v>Information and knowledge: a space to access news, information on job and procurement opportunities, relevant information and knowledge on Climate, DRR and Environment</c:v>
                </c:pt>
                <c:pt idx="1">
                  <c:v>Knowledge exchange: a space for exchanging and sharing knowledge and experience on Climate, DRR and Environment among peers</c:v>
                </c:pt>
                <c:pt idx="2">
                  <c:v>Events: an opportunity to participate in learning and training events</c:v>
                </c:pt>
                <c:pt idx="3">
                  <c:v>Networking: an opportunity to network, strengthen collaboration and explore synergies</c:v>
                </c:pt>
                <c:pt idx="4">
                  <c:v>Other (please specify):</c:v>
                </c:pt>
              </c:strCache>
            </c:strRef>
          </c:cat>
          <c:val>
            <c:numRef>
              <c:f>'Question 11'!$B$4:$B$8</c:f>
              <c:numCache>
                <c:formatCode>0%</c:formatCode>
                <c:ptCount val="5"/>
                <c:pt idx="0">
                  <c:v>0.90573770491803274</c:v>
                </c:pt>
                <c:pt idx="1">
                  <c:v>0.74590163934426235</c:v>
                </c:pt>
                <c:pt idx="2">
                  <c:v>0.69262295081967218</c:v>
                </c:pt>
                <c:pt idx="3">
                  <c:v>0.67622950819672134</c:v>
                </c:pt>
                <c:pt idx="4">
                  <c:v>3.6885245901639344E-2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5F7-414D-A5A7-3CB8AED3371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"/>
        <c:axId val="100"/>
      </c:barChart>
      <c:valAx>
        <c:axId val="100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0"/>
        <c:crosses val="autoZero"/>
        <c:crossBetween val="between"/>
      </c:valAx>
      <c:catAx>
        <c:axId val="1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CH"/>
          </a:p>
        </c:txPr>
        <c:crossAx val="100"/>
        <c:crosses val="autoZero"/>
        <c:auto val="0"/>
        <c:lblAlgn val="ctr"/>
        <c:lblOffset val="100"/>
        <c:noMultiLvlLbl val="0"/>
      </c:catAx>
    </c:plotArea>
    <c:plotVisOnly val="0"/>
    <c:dispBlanksAs val="gap"/>
    <c:showDLblsOverMax val="0"/>
  </c:chart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6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Vert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Vert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800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800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FB8B65A-D69F-C26C-B67E-036EF77BF1F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2B9064-AE57-427F-E5AF-71DE7D52FE6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8190EA-5EEC-4300-B6AE-D9734C6C648E}" type="datetimeFigureOut">
              <a:rPr lang="en-US" smtClean="0"/>
              <a:t>3/14/2024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86157A-CEB9-B0FC-3A49-BE950AEAD6F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819CA0-A57D-42D7-A625-56C22D0FA7C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FF3A6F-DEFA-45E0-9496-BEE7C2C6F3D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60022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87ADD9-2083-264C-A652-8D52D02F7E72}" type="datetimeFigureOut">
              <a:rPr lang="en-US" smtClean="0"/>
              <a:t>3/14/2024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7DC217-DF71-1A49-B3EA-559F1F43B0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64252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93858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4388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64946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AC79249-FDC0-364D-A734-AE1DE1605D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4572000"/>
            <a:ext cx="12192000" cy="2286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13537B6D-42A5-F449-2691-321A167F7C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3419"/>
            <a:ext cx="12192000" cy="6861419"/>
            <a:chOff x="0" y="-3419"/>
            <a:chExt cx="12192000" cy="6861419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902465C8-266D-104C-9C49-323DF4A8277E}"/>
                </a:ext>
              </a:extLst>
            </p:cNvPr>
            <p:cNvSpPr/>
            <p:nvPr userDrawn="1"/>
          </p:nvSpPr>
          <p:spPr>
            <a:xfrm>
              <a:off x="583746" y="4960030"/>
              <a:ext cx="1551214" cy="1551214"/>
            </a:xfrm>
            <a:prstGeom prst="ellipse">
              <a:avLst/>
            </a:prstGeom>
            <a:solidFill>
              <a:schemeClr val="tx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37979A1C-BF60-B345-A664-2E4F7A3461EB}"/>
                </a:ext>
              </a:extLst>
            </p:cNvPr>
            <p:cNvSpPr/>
            <p:nvPr userDrawn="1"/>
          </p:nvSpPr>
          <p:spPr>
            <a:xfrm>
              <a:off x="1" y="4571999"/>
              <a:ext cx="1118508" cy="1118508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58080B3E-915C-2D4C-8608-596E1BFD6387}"/>
                </a:ext>
              </a:extLst>
            </p:cNvPr>
            <p:cNvSpPr/>
            <p:nvPr userDrawn="1"/>
          </p:nvSpPr>
          <p:spPr>
            <a:xfrm>
              <a:off x="1" y="5739492"/>
              <a:ext cx="1118508" cy="1118508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F15FBB50-09C8-B64E-AE57-67C5E70810CB}"/>
                </a:ext>
              </a:extLst>
            </p:cNvPr>
            <p:cNvGrpSpPr/>
            <p:nvPr userDrawn="1"/>
          </p:nvGrpSpPr>
          <p:grpSpPr>
            <a:xfrm>
              <a:off x="8264427" y="-3419"/>
              <a:ext cx="3927573" cy="3165022"/>
              <a:chOff x="9857014" y="13834"/>
              <a:chExt cx="2334986" cy="1881641"/>
            </a:xfrm>
          </p:grpSpPr>
          <p:sp>
            <p:nvSpPr>
              <p:cNvPr id="15" name="Freeform 14">
                <a:extLst>
                  <a:ext uri="{FF2B5EF4-FFF2-40B4-BE49-F238E27FC236}">
                    <a16:creationId xmlns:a16="http://schemas.microsoft.com/office/drawing/2014/main" id="{EFBF1E52-11FA-DC48-B7AD-75734232FFE8}"/>
                  </a:ext>
                </a:extLst>
              </p:cNvPr>
              <p:cNvSpPr/>
              <p:nvPr userDrawn="1"/>
            </p:nvSpPr>
            <p:spPr>
              <a:xfrm rot="5400000" flipH="1" flipV="1">
                <a:off x="10667433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Freeform 15">
                <a:extLst>
                  <a:ext uri="{FF2B5EF4-FFF2-40B4-BE49-F238E27FC236}">
                    <a16:creationId xmlns:a16="http://schemas.microsoft.com/office/drawing/2014/main" id="{4850B620-49F5-3748-84AF-682555D52792}"/>
                  </a:ext>
                </a:extLst>
              </p:cNvPr>
              <p:cNvSpPr/>
              <p:nvPr userDrawn="1"/>
            </p:nvSpPr>
            <p:spPr>
              <a:xfrm rot="16200000" flipV="1">
                <a:off x="9499940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BC68F289-2744-2F48-893A-3F17911625C8}"/>
                </a:ext>
              </a:extLst>
            </p:cNvPr>
            <p:cNvSpPr/>
            <p:nvPr userDrawn="1"/>
          </p:nvSpPr>
          <p:spPr>
            <a:xfrm>
              <a:off x="0" y="-1"/>
              <a:ext cx="1167493" cy="1167493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9E240E8A-950E-7946-826C-415CB5DACA43}"/>
                </a:ext>
              </a:extLst>
            </p:cNvPr>
            <p:cNvSpPr/>
            <p:nvPr userDrawn="1"/>
          </p:nvSpPr>
          <p:spPr>
            <a:xfrm>
              <a:off x="11024507" y="4580708"/>
              <a:ext cx="1167493" cy="2277292"/>
            </a:xfrm>
            <a:custGeom>
              <a:avLst/>
              <a:gdLst>
                <a:gd name="connsiteX0" fmla="*/ 1167473 w 1167493"/>
                <a:gd name="connsiteY0" fmla="*/ 0 h 2272167"/>
                <a:gd name="connsiteX1" fmla="*/ 1167493 w 1167493"/>
                <a:gd name="connsiteY1" fmla="*/ 0 h 2272167"/>
                <a:gd name="connsiteX2" fmla="*/ 1167493 w 1167493"/>
                <a:gd name="connsiteY2" fmla="*/ 492960 h 2272167"/>
                <a:gd name="connsiteX3" fmla="*/ 1167493 w 1167493"/>
                <a:gd name="connsiteY3" fmla="*/ 720385 h 2272167"/>
                <a:gd name="connsiteX4" fmla="*/ 1167493 w 1167493"/>
                <a:gd name="connsiteY4" fmla="*/ 2272167 h 2272167"/>
                <a:gd name="connsiteX5" fmla="*/ 0 w 1167493"/>
                <a:gd name="connsiteY5" fmla="*/ 2272167 h 2272167"/>
                <a:gd name="connsiteX6" fmla="*/ 0 w 1167493"/>
                <a:gd name="connsiteY6" fmla="*/ 1898074 h 2272167"/>
                <a:gd name="connsiteX7" fmla="*/ 0 w 1167493"/>
                <a:gd name="connsiteY7" fmla="*/ 1271597 h 2272167"/>
                <a:gd name="connsiteX8" fmla="*/ 0 w 1167493"/>
                <a:gd name="connsiteY8" fmla="*/ 1177688 h 2272167"/>
                <a:gd name="connsiteX9" fmla="*/ 1048124 w 1167493"/>
                <a:gd name="connsiteY9" fmla="*/ 6080 h 2272167"/>
                <a:gd name="connsiteX10" fmla="*/ 1167473 w 1167493"/>
                <a:gd name="connsiteY10" fmla="*/ 0 h 2272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167493" h="2272167">
                  <a:moveTo>
                    <a:pt x="1167473" y="0"/>
                  </a:moveTo>
                  <a:lnTo>
                    <a:pt x="1167493" y="0"/>
                  </a:lnTo>
                  <a:lnTo>
                    <a:pt x="1167493" y="492960"/>
                  </a:lnTo>
                  <a:lnTo>
                    <a:pt x="1167493" y="720385"/>
                  </a:lnTo>
                  <a:lnTo>
                    <a:pt x="1167493" y="2272167"/>
                  </a:lnTo>
                  <a:lnTo>
                    <a:pt x="0" y="2272167"/>
                  </a:lnTo>
                  <a:lnTo>
                    <a:pt x="0" y="1898074"/>
                  </a:lnTo>
                  <a:lnTo>
                    <a:pt x="0" y="1271597"/>
                  </a:lnTo>
                  <a:lnTo>
                    <a:pt x="0" y="1177688"/>
                  </a:lnTo>
                  <a:cubicBezTo>
                    <a:pt x="0" y="567919"/>
                    <a:pt x="459408" y="66389"/>
                    <a:pt x="1048124" y="6080"/>
                  </a:cubicBezTo>
                  <a:lnTo>
                    <a:pt x="1167473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94248F2-5264-4601-AA0B-6C092F77F2D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67493" y="232913"/>
            <a:ext cx="7096933" cy="3277050"/>
          </a:xfrm>
        </p:spPr>
        <p:txBody>
          <a:bodyPr anchor="b">
            <a:noAutofit/>
          </a:bodyPr>
          <a:lstStyle>
            <a:lvl1pPr algn="l">
              <a:defRPr sz="60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FB69D3-5632-4285-A209-9DCA67DA668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67493" y="3575404"/>
            <a:ext cx="9857014" cy="621603"/>
          </a:xfrm>
        </p:spPr>
        <p:txBody>
          <a:bodyPr anchor="ctr" anchorCtr="0">
            <a:noAutofit/>
          </a:bodyPr>
          <a:lstStyle>
            <a:lvl1pPr marL="0" indent="0" algn="l">
              <a:buNone/>
              <a:defRPr sz="3200"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29164985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martAr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BA2A58C-57B7-834C-8F5C-3299322411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rot="16200000">
            <a:off x="10772262" y="152641"/>
            <a:ext cx="1572380" cy="1267097"/>
            <a:chOff x="7413403" y="4976359"/>
            <a:chExt cx="2334986" cy="1881641"/>
          </a:xfrm>
        </p:grpSpPr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801D8067-144A-FE48-AF1E-529B662DCAD3}"/>
                </a:ext>
              </a:extLst>
            </p:cNvPr>
            <p:cNvSpPr/>
            <p:nvPr userDrawn="1"/>
          </p:nvSpPr>
          <p:spPr>
            <a:xfrm rot="5400000" flipH="1" flipV="1">
              <a:off x="8223822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2ECA7D87-C78C-C140-AA28-C0FB20209045}"/>
                </a:ext>
              </a:extLst>
            </p:cNvPr>
            <p:cNvSpPr/>
            <p:nvPr userDrawn="1"/>
          </p:nvSpPr>
          <p:spPr>
            <a:xfrm rot="16200000" flipV="1">
              <a:off x="7056329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136526"/>
            <a:ext cx="9779183" cy="1570038"/>
          </a:xfrm>
        </p:spPr>
        <p:txBody>
          <a:bodyPr anchor="b">
            <a:noAutofit/>
          </a:bodyPr>
          <a:lstStyle>
            <a:lvl1pPr>
              <a:defRPr sz="48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167493" y="2087563"/>
            <a:ext cx="9779182" cy="3890543"/>
          </a:xfrm>
        </p:spPr>
        <p:txBody>
          <a:bodyPr>
            <a:noAutofit/>
          </a:bodyPr>
          <a:lstStyle>
            <a:lvl1pPr marL="0" indent="0">
              <a:buNone/>
              <a:defRPr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170101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03844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melin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1A0E8D4A-B13C-C7EE-5E27-278124A127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" y="1"/>
            <a:ext cx="12191999" cy="6857999"/>
            <a:chOff x="1" y="1"/>
            <a:chExt cx="12191999" cy="6857999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6A7F6A3F-E1DD-A246-9A6D-5F9B18BA2588}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055FD0FC-C8FF-6741-A364-A29CDC6F9495}"/>
                </a:ext>
              </a:extLst>
            </p:cNvPr>
            <p:cNvSpPr/>
            <p:nvPr userDrawn="1"/>
          </p:nvSpPr>
          <p:spPr>
            <a:xfrm rot="5400000" flipH="1">
              <a:off x="1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0"/>
            <a:ext cx="9779183" cy="1706563"/>
          </a:xfrm>
        </p:spPr>
        <p:txBody>
          <a:bodyPr anchor="b">
            <a:noAutofit/>
          </a:bodyPr>
          <a:lstStyle>
            <a:lvl1pPr>
              <a:defRPr sz="48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167493" y="1785669"/>
            <a:ext cx="9779182" cy="4278702"/>
          </a:xfrm>
        </p:spPr>
        <p:txBody>
          <a:bodyPr>
            <a:normAutofit/>
          </a:bodyPr>
          <a:lstStyle>
            <a:lvl1pPr marL="0" indent="0">
              <a:buNone/>
              <a:defRPr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>
                <a:solidFill>
                  <a:schemeClr val="bg1"/>
                </a:solidFill>
                <a:latin typeface="+mn-lt"/>
              </a:defRPr>
            </a:lvl2pPr>
            <a:lvl3pPr marL="914400" indent="0">
              <a:buNone/>
              <a:defRPr>
                <a:solidFill>
                  <a:schemeClr val="bg1"/>
                </a:solidFill>
                <a:latin typeface="+mn-lt"/>
              </a:defRPr>
            </a:lvl3pPr>
            <a:lvl4pPr marL="1371600" indent="0">
              <a:buNone/>
              <a:defRPr>
                <a:solidFill>
                  <a:schemeClr val="bg1"/>
                </a:solidFill>
                <a:latin typeface="+mn-lt"/>
              </a:defRPr>
            </a:lvl4pPr>
            <a:lvl5pPr marL="1828800" indent="0">
              <a:buNone/>
              <a:defRPr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170101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92755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14DB56B5-5DD7-95E3-52B2-EDC4B3F130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" y="0"/>
            <a:ext cx="12191999" cy="6858000"/>
            <a:chOff x="1" y="0"/>
            <a:chExt cx="12191999" cy="6858000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6A7F6A3F-E1DD-A246-9A6D-5F9B18BA2588}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055FD0FC-C8FF-6741-A364-A29CDC6F9495}"/>
                </a:ext>
              </a:extLst>
            </p:cNvPr>
            <p:cNvSpPr/>
            <p:nvPr userDrawn="1"/>
          </p:nvSpPr>
          <p:spPr>
            <a:xfrm flipH="1">
              <a:off x="8580896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D11C9832-A021-954E-A34F-2988D1189AE9}"/>
                </a:ext>
              </a:extLst>
            </p:cNvPr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9861BC34-DFBF-2D4F-B463-FCFBC08391FF}"/>
                </a:ext>
              </a:extLst>
            </p:cNvPr>
            <p:cNvGrpSpPr/>
            <p:nvPr userDrawn="1"/>
          </p:nvGrpSpPr>
          <p:grpSpPr>
            <a:xfrm>
              <a:off x="8082092" y="5590903"/>
              <a:ext cx="1572380" cy="1267097"/>
              <a:chOff x="7413403" y="4976359"/>
              <a:chExt cx="2334986" cy="1881641"/>
            </a:xfrm>
          </p:grpSpPr>
          <p:sp>
            <p:nvSpPr>
              <p:cNvPr id="7" name="Freeform 6">
                <a:extLst>
                  <a:ext uri="{FF2B5EF4-FFF2-40B4-BE49-F238E27FC236}">
                    <a16:creationId xmlns:a16="http://schemas.microsoft.com/office/drawing/2014/main" id="{55C37C19-F268-4A43-A0D4-3B1B38D48952}"/>
                  </a:ext>
                </a:extLst>
              </p:cNvPr>
              <p:cNvSpPr/>
              <p:nvPr userDrawn="1"/>
            </p:nvSpPr>
            <p:spPr>
              <a:xfrm rot="5400000" flipH="1" flipV="1">
                <a:off x="8223822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E4F760E5-9D5D-E44F-AEBF-20CA8DE87D11}"/>
                  </a:ext>
                </a:extLst>
              </p:cNvPr>
              <p:cNvSpPr/>
              <p:nvPr userDrawn="1"/>
            </p:nvSpPr>
            <p:spPr>
              <a:xfrm rot="16200000" flipV="1">
                <a:off x="7056329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136526"/>
            <a:ext cx="9779183" cy="1570038"/>
          </a:xfrm>
        </p:spPr>
        <p:txBody>
          <a:bodyPr anchor="b">
            <a:noAutofit/>
          </a:bodyPr>
          <a:lstStyle>
            <a:lvl1pPr>
              <a:defRPr sz="48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7EBCFC05-28F2-ED12-5DAE-0D1A11FE8AE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66813" y="2023984"/>
            <a:ext cx="4664075" cy="469051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2800" b="0">
                <a:latin typeface="+mj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167493" y="2528203"/>
            <a:ext cx="4663440" cy="282861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+mn-lt"/>
              </a:defRPr>
            </a:lvl1pPr>
            <a:lvl2pPr marL="457200" indent="0">
              <a:buNone/>
              <a:defRPr sz="1800">
                <a:latin typeface="+mn-lt"/>
              </a:defRPr>
            </a:lvl2pPr>
            <a:lvl3pPr marL="914400" indent="0">
              <a:buNone/>
              <a:defRPr sz="1600">
                <a:latin typeface="+mn-lt"/>
              </a:defRPr>
            </a:lvl3pPr>
            <a:lvl4pPr marL="1371600" indent="0">
              <a:buNone/>
              <a:defRPr sz="1400">
                <a:latin typeface="+mn-lt"/>
              </a:defRPr>
            </a:lvl4pPr>
            <a:lvl5pPr marL="1828800" indent="0">
              <a:buNone/>
              <a:defRPr sz="1400"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Text Placeholder 17">
            <a:extLst>
              <a:ext uri="{FF2B5EF4-FFF2-40B4-BE49-F238E27FC236}">
                <a16:creationId xmlns:a16="http://schemas.microsoft.com/office/drawing/2014/main" id="{1487DE67-2E54-8713-8739-36043358704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283235" y="2023984"/>
            <a:ext cx="4664075" cy="469051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2800" b="0">
                <a:latin typeface="+mj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94CA559C-3355-DE44-ACF9-BDB6083C4225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6283235" y="2528203"/>
            <a:ext cx="4663440" cy="282861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+mn-lt"/>
              </a:defRPr>
            </a:lvl1pPr>
            <a:lvl2pPr marL="457200" indent="0">
              <a:buNone/>
              <a:defRPr sz="1800">
                <a:latin typeface="+mn-lt"/>
              </a:defRPr>
            </a:lvl2pPr>
            <a:lvl3pPr marL="914400" indent="0">
              <a:buNone/>
              <a:defRPr sz="1600">
                <a:latin typeface="+mn-lt"/>
              </a:defRPr>
            </a:lvl3pPr>
            <a:lvl4pPr marL="1371600" indent="0">
              <a:buNone/>
              <a:defRPr sz="1400">
                <a:latin typeface="+mn-lt"/>
              </a:defRPr>
            </a:lvl4pPr>
            <a:lvl5pPr marL="1828800" indent="0">
              <a:buNone/>
              <a:defRPr sz="1400"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19127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3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79F46B00-4AE8-52A2-6926-FC2F5DD1FA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2364" y="0"/>
            <a:ext cx="12194364" cy="6858000"/>
            <a:chOff x="-2364" y="0"/>
            <a:chExt cx="12194364" cy="6858000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6A7F6A3F-E1DD-A246-9A6D-5F9B18BA2588}"/>
                </a:ext>
              </a:extLst>
            </p:cNvPr>
            <p:cNvSpPr/>
            <p:nvPr userDrawn="1"/>
          </p:nvSpPr>
          <p:spPr>
            <a:xfrm rot="5400000">
              <a:off x="8580896" y="0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055FD0FC-C8FF-6741-A364-A29CDC6F9495}"/>
                </a:ext>
              </a:extLst>
            </p:cNvPr>
            <p:cNvSpPr/>
            <p:nvPr userDrawn="1"/>
          </p:nvSpPr>
          <p:spPr>
            <a:xfrm>
              <a:off x="-2364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latin typeface="+mn-lt"/>
              </a:endParaRPr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D11C9832-A021-954E-A34F-2988D1189AE9}"/>
                </a:ext>
              </a:extLst>
            </p:cNvPr>
            <p:cNvSpPr/>
            <p:nvPr userDrawn="1"/>
          </p:nvSpPr>
          <p:spPr>
            <a:xfrm rot="5400000" flipH="1">
              <a:off x="11258144" y="5924144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latin typeface="+mn-lt"/>
              </a:endParaRPr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9861BC34-DFBF-2D4F-B463-FCFBC08391FF}"/>
                </a:ext>
              </a:extLst>
            </p:cNvPr>
            <p:cNvGrpSpPr/>
            <p:nvPr userDrawn="1"/>
          </p:nvGrpSpPr>
          <p:grpSpPr>
            <a:xfrm>
              <a:off x="2587417" y="5590903"/>
              <a:ext cx="1572380" cy="1267097"/>
              <a:chOff x="7413403" y="4976359"/>
              <a:chExt cx="2334986" cy="1881641"/>
            </a:xfrm>
          </p:grpSpPr>
          <p:sp>
            <p:nvSpPr>
              <p:cNvPr id="7" name="Freeform 6">
                <a:extLst>
                  <a:ext uri="{FF2B5EF4-FFF2-40B4-BE49-F238E27FC236}">
                    <a16:creationId xmlns:a16="http://schemas.microsoft.com/office/drawing/2014/main" id="{55C37C19-F268-4A43-A0D4-3B1B38D48952}"/>
                  </a:ext>
                </a:extLst>
              </p:cNvPr>
              <p:cNvSpPr/>
              <p:nvPr userDrawn="1"/>
            </p:nvSpPr>
            <p:spPr>
              <a:xfrm rot="5400000" flipH="1" flipV="1">
                <a:off x="8223822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E4F760E5-9D5D-E44F-AEBF-20CA8DE87D11}"/>
                  </a:ext>
                </a:extLst>
              </p:cNvPr>
              <p:cNvSpPr/>
              <p:nvPr userDrawn="1"/>
            </p:nvSpPr>
            <p:spPr>
              <a:xfrm rot="16200000" flipV="1">
                <a:off x="7056329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381000"/>
            <a:ext cx="9779183" cy="1325563"/>
          </a:xfrm>
        </p:spPr>
        <p:txBody>
          <a:bodyPr anchor="b">
            <a:noAutofit/>
          </a:bodyPr>
          <a:lstStyle>
            <a:lvl1pPr>
              <a:defRPr sz="48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E794B347-3274-3D51-85DF-42035500479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66813" y="2020329"/>
            <a:ext cx="3219450" cy="468933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2800" b="0"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167491" y="2526318"/>
            <a:ext cx="3218688" cy="282861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+mn-lt"/>
              </a:defRPr>
            </a:lvl1pPr>
            <a:lvl2pPr marL="457200" indent="0">
              <a:buNone/>
              <a:defRPr sz="1800">
                <a:latin typeface="+mn-lt"/>
              </a:defRPr>
            </a:lvl2pPr>
            <a:lvl3pPr marL="914400" indent="0">
              <a:buNone/>
              <a:defRPr sz="1600">
                <a:latin typeface="+mn-lt"/>
              </a:defRPr>
            </a:lvl3pPr>
            <a:lvl4pPr marL="1371600" indent="0">
              <a:buNone/>
              <a:defRPr sz="1400">
                <a:latin typeface="+mn-lt"/>
              </a:defRPr>
            </a:lvl4pPr>
            <a:lvl5pPr marL="1828800" indent="0">
              <a:buNone/>
              <a:defRPr sz="1400"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Text Placeholder 18">
            <a:extLst>
              <a:ext uri="{FF2B5EF4-FFF2-40B4-BE49-F238E27FC236}">
                <a16:creationId xmlns:a16="http://schemas.microsoft.com/office/drawing/2014/main" id="{DAAFFF32-276A-0586-D4FD-02CA694F315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683787" y="2020329"/>
            <a:ext cx="3173279" cy="468933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2800" b="0"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94CA559C-3355-DE44-ACF9-BDB6083C4225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4683787" y="2526318"/>
            <a:ext cx="3173279" cy="282861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+mn-lt"/>
              </a:defRPr>
            </a:lvl1pPr>
            <a:lvl2pPr marL="457200" indent="0">
              <a:buNone/>
              <a:defRPr sz="1800">
                <a:latin typeface="+mn-lt"/>
              </a:defRPr>
            </a:lvl2pPr>
            <a:lvl3pPr marL="914400" indent="0">
              <a:buNone/>
              <a:defRPr sz="1600">
                <a:latin typeface="+mn-lt"/>
              </a:defRPr>
            </a:lvl3pPr>
            <a:lvl4pPr marL="1371600" indent="0">
              <a:buNone/>
              <a:defRPr sz="1400">
                <a:latin typeface="+mn-lt"/>
              </a:defRPr>
            </a:lvl4pPr>
            <a:lvl5pPr marL="1828800" indent="0">
              <a:buNone/>
              <a:defRPr sz="1400"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Text Placeholder 18">
            <a:extLst>
              <a:ext uri="{FF2B5EF4-FFF2-40B4-BE49-F238E27FC236}">
                <a16:creationId xmlns:a16="http://schemas.microsoft.com/office/drawing/2014/main" id="{FDD55F25-7BEF-26A6-157A-97540EC739C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200082" y="2018581"/>
            <a:ext cx="3173279" cy="468933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2800" b="0"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43D62993-A055-DF4F-9286-4FFE3A5C7FD7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8200082" y="2526318"/>
            <a:ext cx="3173279" cy="282861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+mn-lt"/>
              </a:defRPr>
            </a:lvl1pPr>
            <a:lvl2pPr marL="457200" indent="0">
              <a:buNone/>
              <a:defRPr sz="1800">
                <a:latin typeface="+mn-lt"/>
              </a:defRPr>
            </a:lvl2pPr>
            <a:lvl3pPr marL="914400" indent="0">
              <a:buNone/>
              <a:defRPr sz="1600">
                <a:latin typeface="+mn-lt"/>
              </a:defRPr>
            </a:lvl3pPr>
            <a:lvl4pPr marL="1371600" indent="0">
              <a:buNone/>
              <a:defRPr sz="1400">
                <a:latin typeface="+mn-lt"/>
              </a:defRPr>
            </a:lvl4pPr>
            <a:lvl5pPr marL="1828800" indent="0">
              <a:buNone/>
              <a:defRPr sz="1400"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1767114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69764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78AD52EA-B01E-8D38-D87A-BF7EB5B58A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1"/>
            <a:ext cx="12192001" cy="6864796"/>
            <a:chOff x="0" y="-1"/>
            <a:chExt cx="12192001" cy="6864796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9AC79249-FDC0-364D-A734-AE1DE1605D28}"/>
                </a:ext>
              </a:extLst>
            </p:cNvPr>
            <p:cNvSpPr/>
            <p:nvPr userDrawn="1"/>
          </p:nvSpPr>
          <p:spPr>
            <a:xfrm>
              <a:off x="8264426" y="0"/>
              <a:ext cx="3927574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F15FBB50-09C8-B64E-AE57-67C5E70810CB}"/>
                </a:ext>
              </a:extLst>
            </p:cNvPr>
            <p:cNvGrpSpPr/>
            <p:nvPr userDrawn="1"/>
          </p:nvGrpSpPr>
          <p:grpSpPr>
            <a:xfrm>
              <a:off x="8264427" y="3685939"/>
              <a:ext cx="3927573" cy="3178856"/>
              <a:chOff x="9857014" y="13834"/>
              <a:chExt cx="2334986" cy="1881641"/>
            </a:xfrm>
          </p:grpSpPr>
          <p:sp>
            <p:nvSpPr>
              <p:cNvPr id="15" name="Freeform 14">
                <a:extLst>
                  <a:ext uri="{FF2B5EF4-FFF2-40B4-BE49-F238E27FC236}">
                    <a16:creationId xmlns:a16="http://schemas.microsoft.com/office/drawing/2014/main" id="{EFBF1E52-11FA-DC48-B7AD-75734232FFE8}"/>
                  </a:ext>
                </a:extLst>
              </p:cNvPr>
              <p:cNvSpPr/>
              <p:nvPr userDrawn="1"/>
            </p:nvSpPr>
            <p:spPr>
              <a:xfrm rot="5400000" flipH="1" flipV="1">
                <a:off x="10667433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Freeform 15">
                <a:extLst>
                  <a:ext uri="{FF2B5EF4-FFF2-40B4-BE49-F238E27FC236}">
                    <a16:creationId xmlns:a16="http://schemas.microsoft.com/office/drawing/2014/main" id="{4850B620-49F5-3748-84AF-682555D52792}"/>
                  </a:ext>
                </a:extLst>
              </p:cNvPr>
              <p:cNvSpPr/>
              <p:nvPr userDrawn="1"/>
            </p:nvSpPr>
            <p:spPr>
              <a:xfrm rot="16200000" flipV="1">
                <a:off x="9499940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BC68F289-2744-2F48-893A-3F17911625C8}"/>
                </a:ext>
              </a:extLst>
            </p:cNvPr>
            <p:cNvSpPr/>
            <p:nvPr userDrawn="1"/>
          </p:nvSpPr>
          <p:spPr>
            <a:xfrm>
              <a:off x="0" y="-1"/>
              <a:ext cx="1167493" cy="1167493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39563C76-BC00-DE47-88F5-C24D3CE3325A}"/>
                </a:ext>
              </a:extLst>
            </p:cNvPr>
            <p:cNvSpPr/>
            <p:nvPr userDrawn="1"/>
          </p:nvSpPr>
          <p:spPr>
            <a:xfrm>
              <a:off x="10228214" y="-1"/>
              <a:ext cx="1963787" cy="3178856"/>
            </a:xfrm>
            <a:custGeom>
              <a:avLst/>
              <a:gdLst>
                <a:gd name="connsiteX0" fmla="*/ 0 w 1963787"/>
                <a:gd name="connsiteY0" fmla="*/ 0 h 3178856"/>
                <a:gd name="connsiteX1" fmla="*/ 1963787 w 1963787"/>
                <a:gd name="connsiteY1" fmla="*/ 0 h 3178856"/>
                <a:gd name="connsiteX2" fmla="*/ 1963787 w 1963787"/>
                <a:gd name="connsiteY2" fmla="*/ 1967129 h 3178856"/>
                <a:gd name="connsiteX3" fmla="*/ 1963787 w 1963787"/>
                <a:gd name="connsiteY3" fmla="*/ 2349671 h 3178856"/>
                <a:gd name="connsiteX4" fmla="*/ 1963787 w 1963787"/>
                <a:gd name="connsiteY4" fmla="*/ 3178856 h 3178856"/>
                <a:gd name="connsiteX5" fmla="*/ 1963753 w 1963787"/>
                <a:gd name="connsiteY5" fmla="*/ 3178856 h 3178856"/>
                <a:gd name="connsiteX6" fmla="*/ 1763002 w 1963787"/>
                <a:gd name="connsiteY6" fmla="*/ 3168629 h 3178856"/>
                <a:gd name="connsiteX7" fmla="*/ 0 w 1963787"/>
                <a:gd name="connsiteY7" fmla="*/ 1197921 h 3178856"/>
                <a:gd name="connsiteX8" fmla="*/ 0 w 1963787"/>
                <a:gd name="connsiteY8" fmla="*/ 1039961 h 3178856"/>
                <a:gd name="connsiteX9" fmla="*/ 0 w 1963787"/>
                <a:gd name="connsiteY9" fmla="*/ 0 h 31788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963787" h="3178856">
                  <a:moveTo>
                    <a:pt x="0" y="0"/>
                  </a:moveTo>
                  <a:lnTo>
                    <a:pt x="1963787" y="0"/>
                  </a:lnTo>
                  <a:lnTo>
                    <a:pt x="1963787" y="1967129"/>
                  </a:lnTo>
                  <a:lnTo>
                    <a:pt x="1963787" y="2349671"/>
                  </a:lnTo>
                  <a:lnTo>
                    <a:pt x="1963787" y="3178856"/>
                  </a:lnTo>
                  <a:lnTo>
                    <a:pt x="1963753" y="3178856"/>
                  </a:lnTo>
                  <a:lnTo>
                    <a:pt x="1763002" y="3168629"/>
                  </a:lnTo>
                  <a:cubicBezTo>
                    <a:pt x="772749" y="3067186"/>
                    <a:pt x="0" y="2223585"/>
                    <a:pt x="0" y="1197921"/>
                  </a:cubicBezTo>
                  <a:lnTo>
                    <a:pt x="0" y="1039961"/>
                  </a:lnTo>
                  <a:lnTo>
                    <a:pt x="0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94248F2-5264-4601-AA0B-6C092F77F2D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67494" y="252549"/>
            <a:ext cx="6220278" cy="3257414"/>
          </a:xfrm>
        </p:spPr>
        <p:txBody>
          <a:bodyPr anchor="b">
            <a:noAutofit/>
          </a:bodyPr>
          <a:lstStyle>
            <a:lvl1pPr algn="l">
              <a:defRPr sz="60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FB69D3-5632-4285-A209-9DCA67DA668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67493" y="3685939"/>
            <a:ext cx="6220277" cy="2919512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2544706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AC10D125-AB73-D276-4947-94204736A3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" y="0"/>
            <a:ext cx="12191999" cy="6858000"/>
            <a:chOff x="1" y="0"/>
            <a:chExt cx="12191999" cy="6858000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6A7F6A3F-E1DD-A246-9A6D-5F9B18BA25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055FD0FC-C8FF-6741-A364-A29CDC6F94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flipH="1">
              <a:off x="8580896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latin typeface="+mn-lt"/>
              </a:endParaRPr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D11C9832-A021-954E-A34F-2988D1189A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9861BC34-DFBF-2D4F-B463-FCFBC08391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 userDrawn="1"/>
          </p:nvGrpSpPr>
          <p:grpSpPr>
            <a:xfrm>
              <a:off x="8082092" y="5590903"/>
              <a:ext cx="1572380" cy="1267097"/>
              <a:chOff x="7413403" y="4976359"/>
              <a:chExt cx="2334986" cy="1881641"/>
            </a:xfrm>
          </p:grpSpPr>
          <p:sp>
            <p:nvSpPr>
              <p:cNvPr id="7" name="Freeform 6">
                <a:extLst>
                  <a:ext uri="{FF2B5EF4-FFF2-40B4-BE49-F238E27FC236}">
                    <a16:creationId xmlns:a16="http://schemas.microsoft.com/office/drawing/2014/main" id="{55C37C19-F268-4A43-A0D4-3B1B38D48952}"/>
                  </a:ext>
                </a:extLst>
              </p:cNvPr>
              <p:cNvSpPr/>
              <p:nvPr userDrawn="1"/>
            </p:nvSpPr>
            <p:spPr>
              <a:xfrm rot="5400000" flipH="1" flipV="1">
                <a:off x="8223822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E4F760E5-9D5D-E44F-AEBF-20CA8DE87D11}"/>
                  </a:ext>
                </a:extLst>
              </p:cNvPr>
              <p:cNvSpPr/>
              <p:nvPr userDrawn="1"/>
            </p:nvSpPr>
            <p:spPr>
              <a:xfrm rot="16200000" flipV="1">
                <a:off x="7056329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136526"/>
            <a:ext cx="9779183" cy="1570038"/>
          </a:xfrm>
        </p:spPr>
        <p:txBody>
          <a:bodyPr anchor="b">
            <a:noAutofit/>
          </a:bodyPr>
          <a:lstStyle>
            <a:lvl1pPr>
              <a:defRPr sz="48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167493" y="2017467"/>
            <a:ext cx="9779182" cy="3366815"/>
          </a:xfrm>
        </p:spPr>
        <p:txBody>
          <a:bodyPr>
            <a:normAutofit/>
          </a:bodyPr>
          <a:lstStyle>
            <a:lvl1pPr marL="0" indent="0">
              <a:buNone/>
              <a:defRPr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2271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CCEDB282-8288-C81F-52B5-048A3E80C9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1"/>
            <a:ext cx="12208822" cy="6858003"/>
            <a:chOff x="0" y="-1"/>
            <a:chExt cx="12208822" cy="6858003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2A62587F-7496-384A-AF40-18FC8CF0709D}"/>
                </a:ext>
              </a:extLst>
            </p:cNvPr>
            <p:cNvSpPr/>
            <p:nvPr userDrawn="1"/>
          </p:nvSpPr>
          <p:spPr>
            <a:xfrm>
              <a:off x="0" y="2286002"/>
              <a:ext cx="12208822" cy="45720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84DB028B-A475-224B-B675-A15A56CAD0BF}"/>
                </a:ext>
              </a:extLst>
            </p:cNvPr>
            <p:cNvSpPr/>
            <p:nvPr userDrawn="1"/>
          </p:nvSpPr>
          <p:spPr>
            <a:xfrm flipH="1">
              <a:off x="8597718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61C34955-105B-4D4D-B51D-754C5D38A85D}"/>
                </a:ext>
              </a:extLst>
            </p:cNvPr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2734DEB1-EC02-2E42-9292-4ADD115060A5}"/>
                </a:ext>
              </a:extLst>
            </p:cNvPr>
            <p:cNvSpPr/>
            <p:nvPr userDrawn="1"/>
          </p:nvSpPr>
          <p:spPr>
            <a:xfrm rot="5400000" flipH="1" flipV="1">
              <a:off x="10344100" y="438098"/>
              <a:ext cx="2285999" cy="1409801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5E932F0D-7FC3-634B-932C-3625C16C8DE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136526"/>
            <a:ext cx="9779183" cy="1570038"/>
          </a:xfrm>
        </p:spPr>
        <p:txBody>
          <a:bodyPr anchor="b">
            <a:noAutofit/>
          </a:bodyPr>
          <a:lstStyle>
            <a:lvl1pPr>
              <a:defRPr sz="48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65DE34-CDB7-41F7-A95A-592B99558C69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167492" y="2653167"/>
            <a:ext cx="9779183" cy="3436483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240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95D4F5-F69B-42F6-8A9D-330F696E1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2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79A23A-2238-4904-8692-9F2DAE8B8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2"/>
                </a:solidFill>
                <a:latin typeface="+mn-lt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69FC35-DDC8-45FB-8ACB-21C15F57C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06318" y="6356350"/>
            <a:ext cx="1604682" cy="365125"/>
          </a:xfrm>
        </p:spPr>
        <p:txBody>
          <a:bodyPr>
            <a:noAutofit/>
          </a:bodyPr>
          <a:lstStyle>
            <a:lvl1pPr>
              <a:defRPr>
                <a:solidFill>
                  <a:schemeClr val="accent3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2635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95FBCE6F-2AA9-31FE-8148-33B4807355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067EACEC-C2DD-EA42-8504-176673AD1F20}"/>
                </a:ext>
              </a:extLst>
            </p:cNvPr>
            <p:cNvSpPr/>
            <p:nvPr userDrawn="1"/>
          </p:nvSpPr>
          <p:spPr>
            <a:xfrm>
              <a:off x="0" y="0"/>
              <a:ext cx="8025490" cy="6858000"/>
            </a:xfrm>
            <a:custGeom>
              <a:avLst/>
              <a:gdLst>
                <a:gd name="connsiteX0" fmla="*/ 0 w 8025490"/>
                <a:gd name="connsiteY0" fmla="*/ 0 h 6858000"/>
                <a:gd name="connsiteX1" fmla="*/ 4596490 w 8025490"/>
                <a:gd name="connsiteY1" fmla="*/ 0 h 6858000"/>
                <a:gd name="connsiteX2" fmla="*/ 8025490 w 8025490"/>
                <a:gd name="connsiteY2" fmla="*/ 3429000 h 6858000"/>
                <a:gd name="connsiteX3" fmla="*/ 4596490 w 8025490"/>
                <a:gd name="connsiteY3" fmla="*/ 6858000 h 6858000"/>
                <a:gd name="connsiteX4" fmla="*/ 0 w 8025490"/>
                <a:gd name="connsiteY4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025490" h="6858000">
                  <a:moveTo>
                    <a:pt x="0" y="0"/>
                  </a:moveTo>
                  <a:lnTo>
                    <a:pt x="4596490" y="0"/>
                  </a:lnTo>
                  <a:cubicBezTo>
                    <a:pt x="6490274" y="0"/>
                    <a:pt x="8025490" y="1535216"/>
                    <a:pt x="8025490" y="3429000"/>
                  </a:cubicBezTo>
                  <a:cubicBezTo>
                    <a:pt x="8025490" y="5322784"/>
                    <a:pt x="6490274" y="6858000"/>
                    <a:pt x="4596490" y="6858000"/>
                  </a:cubicBezTo>
                  <a:lnTo>
                    <a:pt x="0" y="685800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89843C7E-5704-7A46-8974-F3BFA42E7310}"/>
                </a:ext>
              </a:extLst>
            </p:cNvPr>
            <p:cNvGrpSpPr/>
            <p:nvPr userDrawn="1"/>
          </p:nvGrpSpPr>
          <p:grpSpPr>
            <a:xfrm rot="16200000">
              <a:off x="8286528" y="2207195"/>
              <a:ext cx="3032351" cy="2443610"/>
              <a:chOff x="9857014" y="13834"/>
              <a:chExt cx="2334986" cy="1881641"/>
            </a:xfrm>
          </p:grpSpPr>
          <p:sp>
            <p:nvSpPr>
              <p:cNvPr id="15" name="Freeform 14">
                <a:extLst>
                  <a:ext uri="{FF2B5EF4-FFF2-40B4-BE49-F238E27FC236}">
                    <a16:creationId xmlns:a16="http://schemas.microsoft.com/office/drawing/2014/main" id="{EFBF1E52-11FA-DC48-B7AD-75734232FFE8}"/>
                  </a:ext>
                </a:extLst>
              </p:cNvPr>
              <p:cNvSpPr/>
              <p:nvPr userDrawn="1"/>
            </p:nvSpPr>
            <p:spPr>
              <a:xfrm rot="5400000" flipH="1" flipV="1">
                <a:off x="10667433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Freeform 15">
                <a:extLst>
                  <a:ext uri="{FF2B5EF4-FFF2-40B4-BE49-F238E27FC236}">
                    <a16:creationId xmlns:a16="http://schemas.microsoft.com/office/drawing/2014/main" id="{4850B620-49F5-3748-84AF-682555D52792}"/>
                  </a:ext>
                </a:extLst>
              </p:cNvPr>
              <p:cNvSpPr/>
              <p:nvPr userDrawn="1"/>
            </p:nvSpPr>
            <p:spPr>
              <a:xfrm rot="16200000" flipV="1">
                <a:off x="9499940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0B179973-08D2-EF40-B516-35E75E906394}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6C811FF3-E48A-194D-8022-65F8C3A17449}"/>
                </a:ext>
              </a:extLst>
            </p:cNvPr>
            <p:cNvSpPr/>
            <p:nvPr userDrawn="1"/>
          </p:nvSpPr>
          <p:spPr>
            <a:xfrm flipH="1">
              <a:off x="8580896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94248F2-5264-4601-AA0B-6C092F77F2D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67494" y="177553"/>
            <a:ext cx="6245912" cy="3269447"/>
          </a:xfrm>
        </p:spPr>
        <p:txBody>
          <a:bodyPr anchor="b">
            <a:noAutofit/>
          </a:bodyPr>
          <a:lstStyle>
            <a:lvl1pPr algn="l">
              <a:defRPr sz="60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FB69D3-5632-4285-A209-9DCA67DA668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67494" y="3492896"/>
            <a:ext cx="6245912" cy="912850"/>
          </a:xfrm>
        </p:spPr>
        <p:txBody>
          <a:bodyPr anchor="ctr" anchorCtr="0">
            <a:no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986529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AD71EB95-DE30-3F1F-F9EC-DA4858055C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" y="1"/>
            <a:ext cx="12191999" cy="6857999"/>
            <a:chOff x="1" y="1"/>
            <a:chExt cx="12191999" cy="6857999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6A7F6A3F-E1DD-A246-9A6D-5F9B18BA2588}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055FD0FC-C8FF-6741-A364-A29CDC6F9495}"/>
                </a:ext>
              </a:extLst>
            </p:cNvPr>
            <p:cNvSpPr/>
            <p:nvPr userDrawn="1"/>
          </p:nvSpPr>
          <p:spPr>
            <a:xfrm rot="5400000" flipH="1">
              <a:off x="1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136526"/>
            <a:ext cx="9779183" cy="1570038"/>
          </a:xfrm>
        </p:spPr>
        <p:txBody>
          <a:bodyPr anchor="b">
            <a:noAutofit/>
          </a:bodyPr>
          <a:lstStyle>
            <a:lvl1pPr>
              <a:defRPr sz="48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167493" y="2087561"/>
            <a:ext cx="9779182" cy="3366815"/>
          </a:xfrm>
        </p:spPr>
        <p:txBody>
          <a:bodyPr>
            <a:noAutofit/>
          </a:bodyPr>
          <a:lstStyle>
            <a:lvl1pPr marL="0" indent="0">
              <a:buNone/>
              <a:defRPr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170101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7818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hart 2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BA2A58C-57B7-834C-8F5C-3299322411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rot="16200000">
            <a:off x="10772262" y="152641"/>
            <a:ext cx="1572380" cy="1267097"/>
            <a:chOff x="7413403" y="4976359"/>
            <a:chExt cx="2334986" cy="1881641"/>
          </a:xfrm>
        </p:grpSpPr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801D8067-144A-FE48-AF1E-529B662DCAD3}"/>
                </a:ext>
              </a:extLst>
            </p:cNvPr>
            <p:cNvSpPr/>
            <p:nvPr userDrawn="1"/>
          </p:nvSpPr>
          <p:spPr>
            <a:xfrm rot="5400000" flipH="1" flipV="1">
              <a:off x="8223822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2ECA7D87-C78C-C140-AA28-C0FB20209045}"/>
                </a:ext>
              </a:extLst>
            </p:cNvPr>
            <p:cNvSpPr/>
            <p:nvPr userDrawn="1"/>
          </p:nvSpPr>
          <p:spPr>
            <a:xfrm rot="16200000" flipV="1">
              <a:off x="7056329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136526"/>
            <a:ext cx="9779183" cy="1570038"/>
          </a:xfrm>
        </p:spPr>
        <p:txBody>
          <a:bodyPr anchor="b">
            <a:noAutofit/>
          </a:bodyPr>
          <a:lstStyle>
            <a:lvl1pPr>
              <a:defRPr sz="48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167493" y="2084832"/>
            <a:ext cx="9779182" cy="3366813"/>
          </a:xfrm>
        </p:spPr>
        <p:txBody>
          <a:bodyPr>
            <a:noAutofit/>
          </a:bodyPr>
          <a:lstStyle>
            <a:lvl1pPr marL="0" indent="0">
              <a:buNone/>
              <a:defRPr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170101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0945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B5ED18-7A07-47F1-8056-CD86B076AFE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24826" y="1071418"/>
            <a:ext cx="7342348" cy="3423380"/>
          </a:xfrm>
        </p:spPr>
        <p:txBody>
          <a:bodyPr anchor="b" anchorCtr="0">
            <a:noAutofit/>
          </a:bodyPr>
          <a:lstStyle>
            <a:lvl1pPr algn="ctr">
              <a:lnSpc>
                <a:spcPct val="100000"/>
              </a:lnSpc>
              <a:defRPr sz="44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C91C146-F9A8-9A4C-9508-8590923B8D9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22837" y="1071418"/>
            <a:ext cx="1364297" cy="1740788"/>
          </a:xfrm>
        </p:spPr>
        <p:txBody>
          <a:bodyPr>
            <a:noAutofit/>
          </a:bodyPr>
          <a:lstStyle>
            <a:lvl1pPr marL="0" indent="0" algn="ctr">
              <a:buNone/>
              <a:defRPr sz="23900" b="1">
                <a:solidFill>
                  <a:schemeClr val="accent1">
                    <a:lumMod val="75000"/>
                  </a:schemeClr>
                </a:solidFill>
                <a:latin typeface="Tenorite" pitchFamily="2" charset="0"/>
              </a:defRPr>
            </a:lvl1pPr>
            <a:lvl2pPr marL="457200" indent="0">
              <a:buNone/>
              <a:defRPr b="1">
                <a:solidFill>
                  <a:schemeClr val="bg1"/>
                </a:solidFill>
                <a:latin typeface="Tenorite" pitchFamily="2" charset="0"/>
              </a:defRPr>
            </a:lvl2pPr>
            <a:lvl3pPr marL="914400" indent="0">
              <a:buNone/>
              <a:defRPr b="1">
                <a:solidFill>
                  <a:schemeClr val="bg1"/>
                </a:solidFill>
                <a:latin typeface="Tenorite" pitchFamily="2" charset="0"/>
              </a:defRPr>
            </a:lvl3pPr>
            <a:lvl4pPr marL="1371600" indent="0">
              <a:buNone/>
              <a:defRPr b="1">
                <a:solidFill>
                  <a:schemeClr val="bg1"/>
                </a:solidFill>
                <a:latin typeface="Tenorite" pitchFamily="2" charset="0"/>
              </a:defRPr>
            </a:lvl4pPr>
            <a:lvl5pPr marL="1828800" indent="0">
              <a:buNone/>
              <a:defRPr b="1">
                <a:solidFill>
                  <a:schemeClr val="bg1"/>
                </a:solidFill>
                <a:latin typeface="Tenorite" pitchFamily="2" charset="0"/>
              </a:defRPr>
            </a:lvl5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612193CD-03AD-D74D-A5CD-747A9B53F49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819153" y="3295278"/>
            <a:ext cx="1364297" cy="1690799"/>
          </a:xfrm>
        </p:spPr>
        <p:txBody>
          <a:bodyPr>
            <a:noAutofit/>
          </a:bodyPr>
          <a:lstStyle>
            <a:lvl1pPr marL="0" indent="0" algn="ctr">
              <a:buNone/>
              <a:defRPr sz="23900" b="1">
                <a:solidFill>
                  <a:schemeClr val="accent1">
                    <a:lumMod val="75000"/>
                  </a:schemeClr>
                </a:solidFill>
                <a:latin typeface="Tenorite" pitchFamily="2" charset="0"/>
              </a:defRPr>
            </a:lvl1pPr>
            <a:lvl2pPr marL="457200" indent="0">
              <a:buNone/>
              <a:defRPr b="1">
                <a:solidFill>
                  <a:schemeClr val="bg1"/>
                </a:solidFill>
                <a:latin typeface="Tenorite" pitchFamily="2" charset="0"/>
              </a:defRPr>
            </a:lvl2pPr>
            <a:lvl3pPr marL="914400" indent="0">
              <a:buNone/>
              <a:defRPr b="1">
                <a:solidFill>
                  <a:schemeClr val="bg1"/>
                </a:solidFill>
                <a:latin typeface="Tenorite" pitchFamily="2" charset="0"/>
              </a:defRPr>
            </a:lvl3pPr>
            <a:lvl4pPr marL="1371600" indent="0">
              <a:buNone/>
              <a:defRPr b="1">
                <a:solidFill>
                  <a:schemeClr val="bg1"/>
                </a:solidFill>
                <a:latin typeface="Tenorite" pitchFamily="2" charset="0"/>
              </a:defRPr>
            </a:lvl4pPr>
            <a:lvl5pPr marL="1828800" indent="0">
              <a:buNone/>
              <a:defRPr b="1">
                <a:solidFill>
                  <a:schemeClr val="bg1"/>
                </a:solidFill>
                <a:latin typeface="Tenorite" pitchFamily="2" charset="0"/>
              </a:defRPr>
            </a:lvl5pPr>
          </a:lstStyle>
          <a:p>
            <a:pPr lvl="0"/>
            <a:r>
              <a:rPr lang="en-US" dirty="0"/>
              <a:t>”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322D6C2B-78AC-DD47-9289-067C968B06C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222389" y="4599720"/>
            <a:ext cx="3511550" cy="853643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bg1"/>
                </a:solidFill>
                <a:latin typeface="+mn-lt"/>
              </a:defRPr>
            </a:lvl1pPr>
            <a:lvl2pPr marL="457200" indent="0" algn="r">
              <a:buNone/>
              <a:defRPr sz="1800">
                <a:solidFill>
                  <a:schemeClr val="bg1"/>
                </a:solidFill>
                <a:latin typeface="Tenorite" pitchFamily="2" charset="0"/>
              </a:defRPr>
            </a:lvl2pPr>
            <a:lvl3pPr marL="914400" indent="0" algn="r">
              <a:buNone/>
              <a:defRPr sz="1600">
                <a:solidFill>
                  <a:schemeClr val="bg1"/>
                </a:solidFill>
                <a:latin typeface="Tenorite" pitchFamily="2" charset="0"/>
              </a:defRPr>
            </a:lvl3pPr>
            <a:lvl4pPr marL="1371600" indent="0" algn="r">
              <a:buNone/>
              <a:defRPr sz="1400">
                <a:solidFill>
                  <a:schemeClr val="bg1"/>
                </a:solidFill>
                <a:latin typeface="Tenorite" pitchFamily="2" charset="0"/>
              </a:defRPr>
            </a:lvl4pPr>
            <a:lvl5pPr marL="1828800" indent="0" algn="r">
              <a:buNone/>
              <a:defRPr sz="1400">
                <a:solidFill>
                  <a:schemeClr val="bg1"/>
                </a:solidFill>
                <a:latin typeface="Tenorite" pitchFamily="2" charset="0"/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0C71211-4520-46A1-9487-4AE49C323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2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6356206-85FD-45F5-A1F7-128DB34C86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2"/>
                </a:solidFill>
                <a:latin typeface="+mn-lt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203763F-C8CD-4BCB-9A0A-B10F000BC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6947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>
            <a:extLst>
              <a:ext uri="{FF2B5EF4-FFF2-40B4-BE49-F238E27FC236}">
                <a16:creationId xmlns:a16="http://schemas.microsoft.com/office/drawing/2014/main" id="{28C225EC-F6EF-1144-834A-F0B91974AA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-1664"/>
            <a:ext cx="9857012" cy="685966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99F76E36-451C-4A7D-4E26-8AB78D34D3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9857012" y="-1664"/>
            <a:ext cx="2334989" cy="6859664"/>
            <a:chOff x="9857012" y="-1664"/>
            <a:chExt cx="2334989" cy="6859664"/>
          </a:xfrm>
        </p:grpSpPr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AAB3BC7E-B34F-EF47-B125-1574C5484E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rot="16200000" flipV="1">
              <a:off x="9499940" y="355410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7CBC82D0-4F72-C649-8B7F-D4B087957B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flipH="1">
              <a:off x="10866436" y="1879977"/>
              <a:ext cx="1325563" cy="1325563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9383F23A-D872-2A4C-B386-A9D269BE69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1024507" y="-1664"/>
              <a:ext cx="1167494" cy="1881641"/>
            </a:xfrm>
            <a:custGeom>
              <a:avLst/>
              <a:gdLst>
                <a:gd name="connsiteX0" fmla="*/ 1167473 w 1167494"/>
                <a:gd name="connsiteY0" fmla="*/ 0 h 1881641"/>
                <a:gd name="connsiteX1" fmla="*/ 1167493 w 1167494"/>
                <a:gd name="connsiteY1" fmla="*/ 0 h 1881641"/>
                <a:gd name="connsiteX2" fmla="*/ 1167493 w 1167494"/>
                <a:gd name="connsiteY2" fmla="*/ 714148 h 1881641"/>
                <a:gd name="connsiteX3" fmla="*/ 1166666 w 1167494"/>
                <a:gd name="connsiteY3" fmla="*/ 730534 h 1881641"/>
                <a:gd name="connsiteX4" fmla="*/ 1167494 w 1167494"/>
                <a:gd name="connsiteY4" fmla="*/ 730534 h 1881641"/>
                <a:gd name="connsiteX5" fmla="*/ 1167494 w 1167494"/>
                <a:gd name="connsiteY5" fmla="*/ 1378059 h 1881641"/>
                <a:gd name="connsiteX6" fmla="*/ 1167493 w 1167494"/>
                <a:gd name="connsiteY6" fmla="*/ 1378059 h 1881641"/>
                <a:gd name="connsiteX7" fmla="*/ 1167493 w 1167494"/>
                <a:gd name="connsiteY7" fmla="*/ 1881641 h 1881641"/>
                <a:gd name="connsiteX8" fmla="*/ 0 w 1167494"/>
                <a:gd name="connsiteY8" fmla="*/ 1881641 h 1881641"/>
                <a:gd name="connsiteX9" fmla="*/ 0 w 1167494"/>
                <a:gd name="connsiteY9" fmla="*/ 1234116 h 1881641"/>
                <a:gd name="connsiteX10" fmla="*/ 0 w 1167494"/>
                <a:gd name="connsiteY10" fmla="*/ 1167492 h 1881641"/>
                <a:gd name="connsiteX11" fmla="*/ 1048124 w 1167494"/>
                <a:gd name="connsiteY11" fmla="*/ 6027 h 18816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167494" h="1881641">
                  <a:moveTo>
                    <a:pt x="1167473" y="0"/>
                  </a:moveTo>
                  <a:lnTo>
                    <a:pt x="1167493" y="0"/>
                  </a:lnTo>
                  <a:lnTo>
                    <a:pt x="1167493" y="714148"/>
                  </a:lnTo>
                  <a:lnTo>
                    <a:pt x="1166666" y="730534"/>
                  </a:lnTo>
                  <a:lnTo>
                    <a:pt x="1167494" y="730534"/>
                  </a:lnTo>
                  <a:lnTo>
                    <a:pt x="1167494" y="1378059"/>
                  </a:lnTo>
                  <a:lnTo>
                    <a:pt x="1167493" y="1378059"/>
                  </a:lnTo>
                  <a:lnTo>
                    <a:pt x="1167493" y="1881641"/>
                  </a:lnTo>
                  <a:lnTo>
                    <a:pt x="0" y="1881641"/>
                  </a:lnTo>
                  <a:lnTo>
                    <a:pt x="0" y="1234116"/>
                  </a:lnTo>
                  <a:lnTo>
                    <a:pt x="0" y="1167492"/>
                  </a:lnTo>
                  <a:cubicBezTo>
                    <a:pt x="0" y="563002"/>
                    <a:pt x="459408" y="65814"/>
                    <a:pt x="1048124" y="6027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9221FFDB-AAE2-5943-97A1-82D66AE05D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0334091" y="2737752"/>
              <a:ext cx="1380830" cy="138083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7" name="Freeform 26">
              <a:extLst>
                <a:ext uri="{FF2B5EF4-FFF2-40B4-BE49-F238E27FC236}">
                  <a16:creationId xmlns:a16="http://schemas.microsoft.com/office/drawing/2014/main" id="{2E58EEF7-63CA-A845-BAC4-9D3BE05918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rot="16200000" flipH="1">
              <a:off x="10667432" y="5333432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757A4624-D8ED-2E4B-AF8C-00DFA6A72D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flipV="1">
              <a:off x="9857012" y="3651505"/>
              <a:ext cx="1325563" cy="1325563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id="{DF312EF8-91BE-5946-BE31-8CFE107A2F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flipH="1" flipV="1">
              <a:off x="9857013" y="4976359"/>
              <a:ext cx="1167494" cy="1881641"/>
            </a:xfrm>
            <a:custGeom>
              <a:avLst/>
              <a:gdLst>
                <a:gd name="connsiteX0" fmla="*/ 1167473 w 1167494"/>
                <a:gd name="connsiteY0" fmla="*/ 0 h 1881641"/>
                <a:gd name="connsiteX1" fmla="*/ 1167493 w 1167494"/>
                <a:gd name="connsiteY1" fmla="*/ 0 h 1881641"/>
                <a:gd name="connsiteX2" fmla="*/ 1167493 w 1167494"/>
                <a:gd name="connsiteY2" fmla="*/ 714148 h 1881641"/>
                <a:gd name="connsiteX3" fmla="*/ 1166666 w 1167494"/>
                <a:gd name="connsiteY3" fmla="*/ 730534 h 1881641"/>
                <a:gd name="connsiteX4" fmla="*/ 1167494 w 1167494"/>
                <a:gd name="connsiteY4" fmla="*/ 730534 h 1881641"/>
                <a:gd name="connsiteX5" fmla="*/ 1167494 w 1167494"/>
                <a:gd name="connsiteY5" fmla="*/ 1378059 h 1881641"/>
                <a:gd name="connsiteX6" fmla="*/ 1167493 w 1167494"/>
                <a:gd name="connsiteY6" fmla="*/ 1378059 h 1881641"/>
                <a:gd name="connsiteX7" fmla="*/ 1167493 w 1167494"/>
                <a:gd name="connsiteY7" fmla="*/ 1881641 h 1881641"/>
                <a:gd name="connsiteX8" fmla="*/ 0 w 1167494"/>
                <a:gd name="connsiteY8" fmla="*/ 1881641 h 1881641"/>
                <a:gd name="connsiteX9" fmla="*/ 0 w 1167494"/>
                <a:gd name="connsiteY9" fmla="*/ 1234116 h 1881641"/>
                <a:gd name="connsiteX10" fmla="*/ 0 w 1167494"/>
                <a:gd name="connsiteY10" fmla="*/ 1167492 h 1881641"/>
                <a:gd name="connsiteX11" fmla="*/ 1048124 w 1167494"/>
                <a:gd name="connsiteY11" fmla="*/ 6027 h 18816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167494" h="1881641">
                  <a:moveTo>
                    <a:pt x="1167473" y="0"/>
                  </a:moveTo>
                  <a:lnTo>
                    <a:pt x="1167493" y="0"/>
                  </a:lnTo>
                  <a:lnTo>
                    <a:pt x="1167493" y="714148"/>
                  </a:lnTo>
                  <a:lnTo>
                    <a:pt x="1166666" y="730534"/>
                  </a:lnTo>
                  <a:lnTo>
                    <a:pt x="1167494" y="730534"/>
                  </a:lnTo>
                  <a:lnTo>
                    <a:pt x="1167494" y="1378059"/>
                  </a:lnTo>
                  <a:lnTo>
                    <a:pt x="1167493" y="1378059"/>
                  </a:lnTo>
                  <a:lnTo>
                    <a:pt x="1167493" y="1881641"/>
                  </a:lnTo>
                  <a:lnTo>
                    <a:pt x="0" y="1881641"/>
                  </a:lnTo>
                  <a:lnTo>
                    <a:pt x="0" y="1234116"/>
                  </a:lnTo>
                  <a:lnTo>
                    <a:pt x="0" y="1167492"/>
                  </a:lnTo>
                  <a:cubicBezTo>
                    <a:pt x="0" y="563002"/>
                    <a:pt x="459408" y="65814"/>
                    <a:pt x="1048124" y="6027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31" name="Title 1">
            <a:extLst>
              <a:ext uri="{FF2B5EF4-FFF2-40B4-BE49-F238E27FC236}">
                <a16:creationId xmlns:a16="http://schemas.microsoft.com/office/drawing/2014/main" id="{1E40CEAF-B1BB-174E-A798-3BA60D9C04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50430" y="136526"/>
            <a:ext cx="8401624" cy="1570038"/>
          </a:xfrm>
        </p:spPr>
        <p:txBody>
          <a:bodyPr lIns="0" anchor="b">
            <a:noAutofit/>
          </a:bodyPr>
          <a:lstStyle>
            <a:lvl1pPr>
              <a:defRPr sz="48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Picture Placeholder 23">
            <a:extLst>
              <a:ext uri="{FF2B5EF4-FFF2-40B4-BE49-F238E27FC236}">
                <a16:creationId xmlns:a16="http://schemas.microsoft.com/office/drawing/2014/main" id="{5E48B363-63E8-4F17-842B-53AD935A6529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50429" y="2227758"/>
            <a:ext cx="1200374" cy="1201242"/>
          </a:xfrm>
        </p:spPr>
        <p:txBody>
          <a:bodyPr>
            <a:no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dirty="0"/>
              <a:t>Click to add picture</a:t>
            </a:r>
          </a:p>
        </p:txBody>
      </p:sp>
      <p:sp>
        <p:nvSpPr>
          <p:cNvPr id="10" name="Text Placeholder 28">
            <a:extLst>
              <a:ext uri="{FF2B5EF4-FFF2-40B4-BE49-F238E27FC236}">
                <a16:creationId xmlns:a16="http://schemas.microsoft.com/office/drawing/2014/main" id="{CC3A7E03-4F06-4380-90A1-845651EEA3C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123351" y="2227758"/>
            <a:ext cx="2281237" cy="546304"/>
          </a:xfr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1" name="Text Placeholder 28">
            <a:extLst>
              <a:ext uri="{FF2B5EF4-FFF2-40B4-BE49-F238E27FC236}">
                <a16:creationId xmlns:a16="http://schemas.microsoft.com/office/drawing/2014/main" id="{31AF5791-727B-438A-A7EF-5D132167C89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123350" y="2811645"/>
            <a:ext cx="2281237" cy="621189"/>
          </a:xfrm>
        </p:spPr>
        <p:txBody>
          <a:bodyPr lIns="0" tIns="0" rIns="0" bIns="0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" name="Picture Placeholder 23">
            <a:extLst>
              <a:ext uri="{FF2B5EF4-FFF2-40B4-BE49-F238E27FC236}">
                <a16:creationId xmlns:a16="http://schemas.microsoft.com/office/drawing/2014/main" id="{9ABA5222-6FD6-405B-8AC8-18022C36590F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495813" y="2227758"/>
            <a:ext cx="1200374" cy="1201242"/>
          </a:xfrm>
        </p:spPr>
        <p:txBody>
          <a:bodyPr>
            <a:no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dirty="0"/>
              <a:t>Click to add picture</a:t>
            </a:r>
          </a:p>
        </p:txBody>
      </p:sp>
      <p:sp>
        <p:nvSpPr>
          <p:cNvPr id="12" name="Text Placeholder 28">
            <a:extLst>
              <a:ext uri="{FF2B5EF4-FFF2-40B4-BE49-F238E27FC236}">
                <a16:creationId xmlns:a16="http://schemas.microsoft.com/office/drawing/2014/main" id="{A1A33FCF-D2EB-478E-8679-428657895F76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870817" y="2223923"/>
            <a:ext cx="2281237" cy="546304"/>
          </a:xfr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3" name="Text Placeholder 28">
            <a:extLst>
              <a:ext uri="{FF2B5EF4-FFF2-40B4-BE49-F238E27FC236}">
                <a16:creationId xmlns:a16="http://schemas.microsoft.com/office/drawing/2014/main" id="{55274EF8-F641-41B2-89C1-FD94AFA4868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870816" y="2807810"/>
            <a:ext cx="2281237" cy="621189"/>
          </a:xfrm>
        </p:spPr>
        <p:txBody>
          <a:bodyPr lIns="0" tIns="0" rIns="0" bIns="0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8" name="Picture Placeholder 23">
            <a:extLst>
              <a:ext uri="{FF2B5EF4-FFF2-40B4-BE49-F238E27FC236}">
                <a16:creationId xmlns:a16="http://schemas.microsoft.com/office/drawing/2014/main" id="{124DE785-775F-4AE4-94B3-FA728188EBA5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750429" y="4254273"/>
            <a:ext cx="1200374" cy="1201242"/>
          </a:xfrm>
        </p:spPr>
        <p:txBody>
          <a:bodyPr>
            <a:no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dirty="0"/>
              <a:t>Click to add picture</a:t>
            </a:r>
          </a:p>
        </p:txBody>
      </p:sp>
      <p:sp>
        <p:nvSpPr>
          <p:cNvPr id="14" name="Text Placeholder 28">
            <a:extLst>
              <a:ext uri="{FF2B5EF4-FFF2-40B4-BE49-F238E27FC236}">
                <a16:creationId xmlns:a16="http://schemas.microsoft.com/office/drawing/2014/main" id="{5A429D4E-B795-4E55-852E-9E161F9EBD36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123351" y="4300151"/>
            <a:ext cx="2281237" cy="546304"/>
          </a:xfr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5" name="Text Placeholder 28">
            <a:extLst>
              <a:ext uri="{FF2B5EF4-FFF2-40B4-BE49-F238E27FC236}">
                <a16:creationId xmlns:a16="http://schemas.microsoft.com/office/drawing/2014/main" id="{41D297CB-52EE-4DE4-AEAC-CD4AAF2BF17B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123350" y="4884038"/>
            <a:ext cx="2281237" cy="571477"/>
          </a:xfrm>
        </p:spPr>
        <p:txBody>
          <a:bodyPr lIns="0" tIns="0" rIns="0" bIns="0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9" name="Picture Placeholder 23">
            <a:extLst>
              <a:ext uri="{FF2B5EF4-FFF2-40B4-BE49-F238E27FC236}">
                <a16:creationId xmlns:a16="http://schemas.microsoft.com/office/drawing/2014/main" id="{F5694B35-7776-4DB9-9EB7-3AF076EC357D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5495813" y="4254273"/>
            <a:ext cx="1200374" cy="1201242"/>
          </a:xfrm>
        </p:spPr>
        <p:txBody>
          <a:bodyPr>
            <a:no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dirty="0"/>
              <a:t>Click to add picture</a:t>
            </a:r>
          </a:p>
        </p:txBody>
      </p:sp>
      <p:sp>
        <p:nvSpPr>
          <p:cNvPr id="16" name="Text Placeholder 28">
            <a:extLst>
              <a:ext uri="{FF2B5EF4-FFF2-40B4-BE49-F238E27FC236}">
                <a16:creationId xmlns:a16="http://schemas.microsoft.com/office/drawing/2014/main" id="{AD7B736B-3A10-499F-8F23-4437982C823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870817" y="4300151"/>
            <a:ext cx="2281237" cy="546304"/>
          </a:xfr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7" name="Text Placeholder 28">
            <a:extLst>
              <a:ext uri="{FF2B5EF4-FFF2-40B4-BE49-F238E27FC236}">
                <a16:creationId xmlns:a16="http://schemas.microsoft.com/office/drawing/2014/main" id="{07165540-290D-4A38-87DE-F52B05BD6A1A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870816" y="4884038"/>
            <a:ext cx="2281237" cy="571477"/>
          </a:xfrm>
        </p:spPr>
        <p:txBody>
          <a:bodyPr lIns="0" tIns="0" rIns="0" bIns="0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0C71211-4520-46A1-9487-4AE49C3239E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1000" y="6356350"/>
            <a:ext cx="1569803" cy="365125"/>
          </a:xfrm>
        </p:spPr>
        <p:txBody>
          <a:bodyPr>
            <a:noAutofit/>
          </a:bodyPr>
          <a:lstStyle>
            <a:lvl1pPr>
              <a:defRPr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6356206-85FD-45F5-A1F7-128DB34C86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871106" y="6356350"/>
            <a:ext cx="4114800" cy="365125"/>
          </a:xfrm>
        </p:spPr>
        <p:txBody>
          <a:bodyPr>
            <a:noAutofit/>
          </a:bodyPr>
          <a:lstStyle>
            <a:lvl1pPr>
              <a:defRPr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203763F-C8CD-4BCB-9A0A-B10F000BC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32334" y="6356350"/>
            <a:ext cx="1167495" cy="365125"/>
          </a:xfrm>
        </p:spPr>
        <p:txBody>
          <a:bodyPr>
            <a:noAutofit/>
          </a:bodyPr>
          <a:lstStyle>
            <a:lvl1pPr>
              <a:defRPr>
                <a:solidFill>
                  <a:schemeClr val="accent3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4419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ole team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Title 1">
            <a:extLst>
              <a:ext uri="{FF2B5EF4-FFF2-40B4-BE49-F238E27FC236}">
                <a16:creationId xmlns:a16="http://schemas.microsoft.com/office/drawing/2014/main" id="{6825B690-1AD7-4243-AC42-D2CF19B7B02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50430" y="71021"/>
            <a:ext cx="10678142" cy="1635542"/>
          </a:xfrm>
        </p:spPr>
        <p:txBody>
          <a:bodyPr lIns="0" anchor="b">
            <a:noAutofit/>
          </a:bodyPr>
          <a:lstStyle>
            <a:lvl1pPr>
              <a:defRPr sz="48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Picture Placeholder 23">
            <a:extLst>
              <a:ext uri="{FF2B5EF4-FFF2-40B4-BE49-F238E27FC236}">
                <a16:creationId xmlns:a16="http://schemas.microsoft.com/office/drawing/2014/main" id="{5E48B363-63E8-4F17-842B-53AD935A6529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50429" y="2068734"/>
            <a:ext cx="904987" cy="905641"/>
          </a:xfrm>
        </p:spPr>
        <p:txBody>
          <a:bodyPr lIns="0" rIns="0">
            <a:noAutofit/>
          </a:bodyPr>
          <a:lstStyle>
            <a:lvl1pPr marL="0" indent="0" algn="ctr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1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add picture</a:t>
            </a:r>
          </a:p>
        </p:txBody>
      </p:sp>
      <p:sp>
        <p:nvSpPr>
          <p:cNvPr id="31" name="Text Placeholder 28">
            <a:extLst>
              <a:ext uri="{FF2B5EF4-FFF2-40B4-BE49-F238E27FC236}">
                <a16:creationId xmlns:a16="http://schemas.microsoft.com/office/drawing/2014/main" id="{1825005B-0520-EC49-9A5C-554CB700387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50430" y="2994545"/>
            <a:ext cx="2663665" cy="347662"/>
          </a:xfr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2" name="Text Placeholder 28">
            <a:extLst>
              <a:ext uri="{FF2B5EF4-FFF2-40B4-BE49-F238E27FC236}">
                <a16:creationId xmlns:a16="http://schemas.microsoft.com/office/drawing/2014/main" id="{B6697B92-AF89-2C46-BC1E-6CB47E8EA42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50429" y="3379791"/>
            <a:ext cx="2663665" cy="347662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3" name="Picture Placeholder 23">
            <a:extLst>
              <a:ext uri="{FF2B5EF4-FFF2-40B4-BE49-F238E27FC236}">
                <a16:creationId xmlns:a16="http://schemas.microsoft.com/office/drawing/2014/main" id="{FA9FEBB0-45F1-DF45-89C4-B343F8B20BA0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3549397" y="2068734"/>
            <a:ext cx="904987" cy="905641"/>
          </a:xfrm>
        </p:spPr>
        <p:txBody>
          <a:bodyPr>
            <a:noAutofit/>
          </a:bodyPr>
          <a:lstStyle>
            <a:lvl1pPr marL="0" indent="0" algn="ctr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1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add picture</a:t>
            </a:r>
          </a:p>
        </p:txBody>
      </p:sp>
      <p:sp>
        <p:nvSpPr>
          <p:cNvPr id="34" name="Text Placeholder 28">
            <a:extLst>
              <a:ext uri="{FF2B5EF4-FFF2-40B4-BE49-F238E27FC236}">
                <a16:creationId xmlns:a16="http://schemas.microsoft.com/office/drawing/2014/main" id="{EF331731-A7FC-C245-A9C1-0B1A2E994DB6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549398" y="2994545"/>
            <a:ext cx="2663665" cy="347662"/>
          </a:xfr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5" name="Text Placeholder 28">
            <a:extLst>
              <a:ext uri="{FF2B5EF4-FFF2-40B4-BE49-F238E27FC236}">
                <a16:creationId xmlns:a16="http://schemas.microsoft.com/office/drawing/2014/main" id="{313B974E-E762-EE48-B2DF-C8F10DF73444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549397" y="3379791"/>
            <a:ext cx="2663665" cy="347662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6" name="Picture Placeholder 23">
            <a:extLst>
              <a:ext uri="{FF2B5EF4-FFF2-40B4-BE49-F238E27FC236}">
                <a16:creationId xmlns:a16="http://schemas.microsoft.com/office/drawing/2014/main" id="{8BA62E8C-79E6-D245-B706-FFB1E051B2D6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6348367" y="2068734"/>
            <a:ext cx="904987" cy="905641"/>
          </a:xfrm>
        </p:spPr>
        <p:txBody>
          <a:bodyPr>
            <a:noAutofit/>
          </a:bodyPr>
          <a:lstStyle>
            <a:lvl1pPr marL="0" indent="0" algn="ctr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1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add picture</a:t>
            </a:r>
          </a:p>
        </p:txBody>
      </p:sp>
      <p:sp>
        <p:nvSpPr>
          <p:cNvPr id="37" name="Text Placeholder 28">
            <a:extLst>
              <a:ext uri="{FF2B5EF4-FFF2-40B4-BE49-F238E27FC236}">
                <a16:creationId xmlns:a16="http://schemas.microsoft.com/office/drawing/2014/main" id="{4199EE50-5386-0446-8ADA-23C1B0D6EA4F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348368" y="2994545"/>
            <a:ext cx="2663665" cy="347662"/>
          </a:xfr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8" name="Text Placeholder 28">
            <a:extLst>
              <a:ext uri="{FF2B5EF4-FFF2-40B4-BE49-F238E27FC236}">
                <a16:creationId xmlns:a16="http://schemas.microsoft.com/office/drawing/2014/main" id="{478AB5CA-B5A5-934D-BF51-1485953A703D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6348367" y="3379791"/>
            <a:ext cx="2663665" cy="347662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9" name="Picture Placeholder 23">
            <a:extLst>
              <a:ext uri="{FF2B5EF4-FFF2-40B4-BE49-F238E27FC236}">
                <a16:creationId xmlns:a16="http://schemas.microsoft.com/office/drawing/2014/main" id="{3D78BE06-1FC7-3C43-BD15-F4137B564B58}"/>
              </a:ext>
            </a:extLst>
          </p:cNvPr>
          <p:cNvSpPr>
            <a:spLocks noGrp="1"/>
          </p:cNvSpPr>
          <p:nvPr>
            <p:ph type="pic" sz="quarter" idx="34" hasCustomPrompt="1"/>
          </p:nvPr>
        </p:nvSpPr>
        <p:spPr>
          <a:xfrm>
            <a:off x="9147335" y="2068734"/>
            <a:ext cx="904987" cy="905641"/>
          </a:xfrm>
        </p:spPr>
        <p:txBody>
          <a:bodyPr>
            <a:noAutofit/>
          </a:bodyPr>
          <a:lstStyle>
            <a:lvl1pPr marL="0" indent="0" algn="ctr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1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add picture</a:t>
            </a:r>
          </a:p>
        </p:txBody>
      </p:sp>
      <p:sp>
        <p:nvSpPr>
          <p:cNvPr id="40" name="Text Placeholder 28">
            <a:extLst>
              <a:ext uri="{FF2B5EF4-FFF2-40B4-BE49-F238E27FC236}">
                <a16:creationId xmlns:a16="http://schemas.microsoft.com/office/drawing/2014/main" id="{14F01FCC-4797-0343-8739-20331C751C18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9147336" y="2994545"/>
            <a:ext cx="2663665" cy="347662"/>
          </a:xfr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41" name="Text Placeholder 28">
            <a:extLst>
              <a:ext uri="{FF2B5EF4-FFF2-40B4-BE49-F238E27FC236}">
                <a16:creationId xmlns:a16="http://schemas.microsoft.com/office/drawing/2014/main" id="{33FBE6CA-EC7A-1A4B-ADA3-6B78F2DE09C2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9147335" y="3379791"/>
            <a:ext cx="2663665" cy="347662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42" name="Picture Placeholder 23">
            <a:extLst>
              <a:ext uri="{FF2B5EF4-FFF2-40B4-BE49-F238E27FC236}">
                <a16:creationId xmlns:a16="http://schemas.microsoft.com/office/drawing/2014/main" id="{6DD7CCE4-AD48-B64F-909E-F88961FBDFC5}"/>
              </a:ext>
            </a:extLst>
          </p:cNvPr>
          <p:cNvSpPr>
            <a:spLocks noGrp="1"/>
          </p:cNvSpPr>
          <p:nvPr>
            <p:ph type="pic" sz="quarter" idx="37" hasCustomPrompt="1"/>
          </p:nvPr>
        </p:nvSpPr>
        <p:spPr>
          <a:xfrm>
            <a:off x="750429" y="4118551"/>
            <a:ext cx="904987" cy="905641"/>
          </a:xfrm>
        </p:spPr>
        <p:txBody>
          <a:bodyPr>
            <a:noAutofit/>
          </a:bodyPr>
          <a:lstStyle>
            <a:lvl1pPr marL="0" indent="0" algn="ctr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1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add picture</a:t>
            </a:r>
          </a:p>
        </p:txBody>
      </p:sp>
      <p:sp>
        <p:nvSpPr>
          <p:cNvPr id="43" name="Text Placeholder 28">
            <a:extLst>
              <a:ext uri="{FF2B5EF4-FFF2-40B4-BE49-F238E27FC236}">
                <a16:creationId xmlns:a16="http://schemas.microsoft.com/office/drawing/2014/main" id="{C076E7E2-3D95-EA47-BF86-444615F1F141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50430" y="5044362"/>
            <a:ext cx="2663665" cy="347662"/>
          </a:xfr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44" name="Text Placeholder 28">
            <a:extLst>
              <a:ext uri="{FF2B5EF4-FFF2-40B4-BE49-F238E27FC236}">
                <a16:creationId xmlns:a16="http://schemas.microsoft.com/office/drawing/2014/main" id="{612499D2-373C-3940-97A5-FCA8B245BE45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50429" y="5429608"/>
            <a:ext cx="2663665" cy="347662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45" name="Picture Placeholder 23">
            <a:extLst>
              <a:ext uri="{FF2B5EF4-FFF2-40B4-BE49-F238E27FC236}">
                <a16:creationId xmlns:a16="http://schemas.microsoft.com/office/drawing/2014/main" id="{24B34D6D-4F7E-3942-B8D7-9970BDE53C10}"/>
              </a:ext>
            </a:extLst>
          </p:cNvPr>
          <p:cNvSpPr>
            <a:spLocks noGrp="1"/>
          </p:cNvSpPr>
          <p:nvPr>
            <p:ph type="pic" sz="quarter" idx="40" hasCustomPrompt="1"/>
          </p:nvPr>
        </p:nvSpPr>
        <p:spPr>
          <a:xfrm>
            <a:off x="3549397" y="4118551"/>
            <a:ext cx="904987" cy="905641"/>
          </a:xfrm>
        </p:spPr>
        <p:txBody>
          <a:bodyPr>
            <a:noAutofit/>
          </a:bodyPr>
          <a:lstStyle>
            <a:lvl1pPr marL="0" indent="0" algn="ctr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1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add picture</a:t>
            </a:r>
          </a:p>
        </p:txBody>
      </p:sp>
      <p:sp>
        <p:nvSpPr>
          <p:cNvPr id="46" name="Text Placeholder 28">
            <a:extLst>
              <a:ext uri="{FF2B5EF4-FFF2-40B4-BE49-F238E27FC236}">
                <a16:creationId xmlns:a16="http://schemas.microsoft.com/office/drawing/2014/main" id="{D34EDB1D-7E85-D242-B6AE-F6D6907D325A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3549398" y="5044362"/>
            <a:ext cx="2663665" cy="347662"/>
          </a:xfr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47" name="Text Placeholder 28">
            <a:extLst>
              <a:ext uri="{FF2B5EF4-FFF2-40B4-BE49-F238E27FC236}">
                <a16:creationId xmlns:a16="http://schemas.microsoft.com/office/drawing/2014/main" id="{3E3BFFF0-114B-6D42-B5E0-8020AC2E26BF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3549397" y="5429608"/>
            <a:ext cx="2663665" cy="347662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48" name="Picture Placeholder 23">
            <a:extLst>
              <a:ext uri="{FF2B5EF4-FFF2-40B4-BE49-F238E27FC236}">
                <a16:creationId xmlns:a16="http://schemas.microsoft.com/office/drawing/2014/main" id="{EB4488EE-E854-724E-95AE-B9943EE249EA}"/>
              </a:ext>
            </a:extLst>
          </p:cNvPr>
          <p:cNvSpPr>
            <a:spLocks noGrp="1"/>
          </p:cNvSpPr>
          <p:nvPr>
            <p:ph type="pic" sz="quarter" idx="43" hasCustomPrompt="1"/>
          </p:nvPr>
        </p:nvSpPr>
        <p:spPr>
          <a:xfrm>
            <a:off x="6348367" y="4118551"/>
            <a:ext cx="904987" cy="905641"/>
          </a:xfrm>
        </p:spPr>
        <p:txBody>
          <a:bodyPr>
            <a:noAutofit/>
          </a:bodyPr>
          <a:lstStyle>
            <a:lvl1pPr marL="0" indent="0" algn="ctr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1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add picture</a:t>
            </a:r>
          </a:p>
        </p:txBody>
      </p:sp>
      <p:sp>
        <p:nvSpPr>
          <p:cNvPr id="49" name="Text Placeholder 28">
            <a:extLst>
              <a:ext uri="{FF2B5EF4-FFF2-40B4-BE49-F238E27FC236}">
                <a16:creationId xmlns:a16="http://schemas.microsoft.com/office/drawing/2014/main" id="{C5551B4D-583E-D644-9069-EC096CE76F50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6348368" y="5044362"/>
            <a:ext cx="2663665" cy="347662"/>
          </a:xfr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0" name="Text Placeholder 28">
            <a:extLst>
              <a:ext uri="{FF2B5EF4-FFF2-40B4-BE49-F238E27FC236}">
                <a16:creationId xmlns:a16="http://schemas.microsoft.com/office/drawing/2014/main" id="{E30C4783-1643-2243-BB4F-E99E04D9216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6348367" y="5429608"/>
            <a:ext cx="2663665" cy="347662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1" name="Picture Placeholder 23">
            <a:extLst>
              <a:ext uri="{FF2B5EF4-FFF2-40B4-BE49-F238E27FC236}">
                <a16:creationId xmlns:a16="http://schemas.microsoft.com/office/drawing/2014/main" id="{7BBADCE0-02E8-3249-8CBA-17D3783DFE70}"/>
              </a:ext>
            </a:extLst>
          </p:cNvPr>
          <p:cNvSpPr>
            <a:spLocks noGrp="1"/>
          </p:cNvSpPr>
          <p:nvPr>
            <p:ph type="pic" sz="quarter" idx="46" hasCustomPrompt="1"/>
          </p:nvPr>
        </p:nvSpPr>
        <p:spPr>
          <a:xfrm>
            <a:off x="9147335" y="4118551"/>
            <a:ext cx="904987" cy="905641"/>
          </a:xfrm>
        </p:spPr>
        <p:txBody>
          <a:bodyPr>
            <a:noAutofit/>
          </a:bodyPr>
          <a:lstStyle>
            <a:lvl1pPr marL="0" indent="0" algn="ctr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1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add picture</a:t>
            </a:r>
          </a:p>
        </p:txBody>
      </p:sp>
      <p:sp>
        <p:nvSpPr>
          <p:cNvPr id="52" name="Text Placeholder 28">
            <a:extLst>
              <a:ext uri="{FF2B5EF4-FFF2-40B4-BE49-F238E27FC236}">
                <a16:creationId xmlns:a16="http://schemas.microsoft.com/office/drawing/2014/main" id="{8D294C40-97E4-FF4F-8A02-10FC7D0EE8B0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9147336" y="5044362"/>
            <a:ext cx="2663665" cy="347662"/>
          </a:xfr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3" name="Text Placeholder 28">
            <a:extLst>
              <a:ext uri="{FF2B5EF4-FFF2-40B4-BE49-F238E27FC236}">
                <a16:creationId xmlns:a16="http://schemas.microsoft.com/office/drawing/2014/main" id="{8B38241F-01B5-574C-A827-67C6352C463C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9147335" y="5429608"/>
            <a:ext cx="2663665" cy="347662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8" name="Date Placeholder 17">
            <a:extLst>
              <a:ext uri="{FF2B5EF4-FFF2-40B4-BE49-F238E27FC236}">
                <a16:creationId xmlns:a16="http://schemas.microsoft.com/office/drawing/2014/main" id="{30445668-2DC5-E84C-8B16-922BC95F13F2}"/>
              </a:ext>
            </a:extLst>
          </p:cNvPr>
          <p:cNvSpPr>
            <a:spLocks noGrp="1"/>
          </p:cNvSpPr>
          <p:nvPr>
            <p:ph type="dt" sz="half" idx="25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22" name="Footer Placeholder 21">
            <a:extLst>
              <a:ext uri="{FF2B5EF4-FFF2-40B4-BE49-F238E27FC236}">
                <a16:creationId xmlns:a16="http://schemas.microsoft.com/office/drawing/2014/main" id="{D9227732-A878-814C-8621-64ED1B2CCF9F}"/>
              </a:ext>
            </a:extLst>
          </p:cNvPr>
          <p:cNvSpPr>
            <a:spLocks noGrp="1"/>
          </p:cNvSpPr>
          <p:nvPr>
            <p:ph type="ftr" sz="quarter" idx="26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23" name="Slide Number Placeholder 22">
            <a:extLst>
              <a:ext uri="{FF2B5EF4-FFF2-40B4-BE49-F238E27FC236}">
                <a16:creationId xmlns:a16="http://schemas.microsoft.com/office/drawing/2014/main" id="{CE9F02AC-6DFB-0C47-BC8E-4B0594007F33}"/>
              </a:ext>
            </a:extLst>
          </p:cNvPr>
          <p:cNvSpPr>
            <a:spLocks noGrp="1"/>
          </p:cNvSpPr>
          <p:nvPr>
            <p:ph type="sldNum" sz="quarter" idx="27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3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57219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198F9AA-2C87-421D-97C1-B4248DFDC2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381000"/>
            <a:ext cx="11430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98FC63-C8D2-4CE6-A3F1-EE8ED24590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1825625"/>
            <a:ext cx="114300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D77A09-15C2-4E47-948E-AACAFCA47D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567522-C3B6-46EB-A361-BEC2510B00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C57CF0-034F-450D-937C-718D5AF1A0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678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8353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9" r:id="rId4"/>
    <p:sldLayoutId id="2147483660" r:id="rId5"/>
    <p:sldLayoutId id="2147483661" r:id="rId6"/>
    <p:sldLayoutId id="2147483654" r:id="rId7"/>
    <p:sldLayoutId id="2147483658" r:id="rId8"/>
    <p:sldLayoutId id="2147483662" r:id="rId9"/>
    <p:sldLayoutId id="2147483667" r:id="rId10"/>
    <p:sldLayoutId id="2147483663" r:id="rId11"/>
    <p:sldLayoutId id="2147483664" r:id="rId12"/>
    <p:sldLayoutId id="2147483665" r:id="rId13"/>
    <p:sldLayoutId id="2147483666" r:id="rId14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240" userDrawn="1">
          <p15:clr>
            <a:srgbClr val="547EBF"/>
          </p15:clr>
        </p15:guide>
        <p15:guide id="4" orient="horz" pos="240" userDrawn="1">
          <p15:clr>
            <a:srgbClr val="547EBF"/>
          </p15:clr>
        </p15:guide>
        <p15:guide id="5" pos="7440" userDrawn="1">
          <p15:clr>
            <a:srgbClr val="547EBF"/>
          </p15:clr>
        </p15:guide>
        <p15:guide id="6" orient="horz" pos="4080" userDrawn="1">
          <p15:clr>
            <a:srgbClr val="547EBF"/>
          </p15:clr>
        </p15:guide>
        <p15:guide id="7" pos="3960" userDrawn="1">
          <p15:clr>
            <a:srgbClr val="547EBF"/>
          </p15:clr>
        </p15:guide>
        <p15:guide id="8" pos="3720" userDrawn="1">
          <p15:clr>
            <a:srgbClr val="547EBF"/>
          </p15:clr>
        </p15:guide>
        <p15:guide id="9" pos="2112" userDrawn="1">
          <p15:clr>
            <a:srgbClr val="547EBF"/>
          </p15:clr>
        </p15:guide>
        <p15:guide id="10" pos="1848" userDrawn="1">
          <p15:clr>
            <a:srgbClr val="547EBF"/>
          </p15:clr>
        </p15:guide>
        <p15:guide id="11" pos="5568" userDrawn="1">
          <p15:clr>
            <a:srgbClr val="547EBF"/>
          </p15:clr>
        </p15:guide>
        <p15:guide id="12" pos="5832" userDrawn="1">
          <p15:clr>
            <a:srgbClr val="547EBF"/>
          </p15:clr>
        </p15:guide>
        <p15:guide id="13" pos="4968" userDrawn="1">
          <p15:clr>
            <a:srgbClr val="9FCC3B"/>
          </p15:clr>
        </p15:guide>
        <p15:guide id="14" pos="5208" userDrawn="1">
          <p15:clr>
            <a:srgbClr val="9FCC3B"/>
          </p15:clr>
        </p15:guide>
        <p15:guide id="15" pos="2712" userDrawn="1">
          <p15:clr>
            <a:srgbClr val="9FCC3B"/>
          </p15:clr>
        </p15:guide>
        <p15:guide id="16" pos="2472" userDrawn="1">
          <p15:clr>
            <a:srgbClr val="9FCC3B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DF3D98-3C30-4CFC-8643-C81E829C8C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67493" y="232913"/>
            <a:ext cx="7096933" cy="3277050"/>
          </a:xfrm>
        </p:spPr>
        <p:txBody>
          <a:bodyPr/>
          <a:lstStyle/>
          <a:p>
            <a:r>
              <a:rPr lang="en-US" dirty="0"/>
              <a:t>Climate, DRR and Environment Network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068D447-28D3-4F5F-B2DC-FD67E90158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67493" y="3740504"/>
            <a:ext cx="9857014" cy="621603"/>
          </a:xfrm>
        </p:spPr>
        <p:txBody>
          <a:bodyPr/>
          <a:lstStyle/>
          <a:p>
            <a:r>
              <a:rPr lang="en-US" dirty="0"/>
              <a:t>Membership survey results </a:t>
            </a:r>
          </a:p>
          <a:p>
            <a:r>
              <a:rPr lang="en-US" sz="2400" i="1" dirty="0"/>
              <a:t>02.10.2023</a:t>
            </a:r>
          </a:p>
        </p:txBody>
      </p:sp>
    </p:spTree>
    <p:extLst>
      <p:ext uri="{BB962C8B-B14F-4D97-AF65-F5344CB8AC3E}">
        <p14:creationId xmlns:p14="http://schemas.microsoft.com/office/powerpoint/2010/main" val="22593088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991161-42DE-7871-C381-A6D9590D83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-648494"/>
            <a:ext cx="9779183" cy="1570038"/>
          </a:xfrm>
        </p:spPr>
        <p:txBody>
          <a:bodyPr/>
          <a:lstStyle/>
          <a:p>
            <a:r>
              <a:rPr lang="en-GB" dirty="0"/>
              <a:t>Other SDC networks membership</a:t>
            </a:r>
            <a:endParaRPr lang="en-CH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CE4F64-58E9-81BD-5804-59AFC515B7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10</a:t>
            </a:fld>
            <a:endParaRPr lang="en-US" dirty="0"/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2EA5D11C-470D-F324-0A63-E430338A052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42456448"/>
              </p:ext>
            </p:extLst>
          </p:nvPr>
        </p:nvGraphicFramePr>
        <p:xfrm>
          <a:off x="222378" y="1197441"/>
          <a:ext cx="9779183" cy="53414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566652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95C151-F190-210E-6F53-2729173C2F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Level of involvement in the CDE Network</a:t>
            </a:r>
            <a:endParaRPr lang="en-CH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8E66E0-D536-6D11-9B01-EF395AB8BA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11</a:t>
            </a:fld>
            <a:endParaRPr lang="en-US" dirty="0"/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00000000-0008-0000-09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3890275"/>
              </p:ext>
            </p:extLst>
          </p:nvPr>
        </p:nvGraphicFramePr>
        <p:xfrm>
          <a:off x="1167491" y="2041790"/>
          <a:ext cx="7690181" cy="46796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24AA6F27-0B7A-E064-D04D-ED4E3B2461C9}"/>
              </a:ext>
            </a:extLst>
          </p:cNvPr>
          <p:cNvSpPr txBox="1"/>
          <p:nvPr/>
        </p:nvSpPr>
        <p:spPr>
          <a:xfrm>
            <a:off x="9051637" y="2041790"/>
            <a:ext cx="2401454" cy="16721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500"/>
              </a:lnSpc>
            </a:pPr>
            <a:r>
              <a:rPr lang="en-GB" dirty="0">
                <a:highlight>
                  <a:srgbClr val="FF00FF"/>
                </a:highlight>
              </a:rPr>
              <a:t>Almost half of the survey respondents would like to actively contribute to the Network</a:t>
            </a:r>
          </a:p>
        </p:txBody>
      </p:sp>
    </p:spTree>
    <p:extLst>
      <p:ext uri="{BB962C8B-B14F-4D97-AF65-F5344CB8AC3E}">
        <p14:creationId xmlns:p14="http://schemas.microsoft.com/office/powerpoint/2010/main" val="16871831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1DF68B-0C27-88C7-FC4A-1DD7415707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-547138"/>
            <a:ext cx="9779183" cy="1570038"/>
          </a:xfrm>
        </p:spPr>
        <p:txBody>
          <a:bodyPr/>
          <a:lstStyle/>
          <a:p>
            <a:r>
              <a:rPr lang="en-GB" dirty="0"/>
              <a:t>Membership benefits </a:t>
            </a:r>
            <a:endParaRPr lang="en-CH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7F9793-AE21-51B8-8AE6-D74730E0DD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12</a:t>
            </a:fld>
            <a:endParaRPr lang="en-US" dirty="0"/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00000000-0008-0000-0A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40238817"/>
              </p:ext>
            </p:extLst>
          </p:nvPr>
        </p:nvGraphicFramePr>
        <p:xfrm>
          <a:off x="381001" y="1380403"/>
          <a:ext cx="9561658" cy="52235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D7876C12-7291-CD1C-5E2C-E38B48A88956}"/>
              </a:ext>
            </a:extLst>
          </p:cNvPr>
          <p:cNvSpPr txBox="1"/>
          <p:nvPr/>
        </p:nvSpPr>
        <p:spPr>
          <a:xfrm>
            <a:off x="9781410" y="1791404"/>
            <a:ext cx="2401454" cy="32751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500"/>
              </a:lnSpc>
            </a:pPr>
            <a:r>
              <a:rPr lang="en-GB" dirty="0">
                <a:highlight>
                  <a:srgbClr val="FF00FF"/>
                </a:highlight>
              </a:rPr>
              <a:t>Members primarily want the Network to offer an information and knowledge space, while knowledge exchange, participation in learning and training events, and important expected benefits. </a:t>
            </a:r>
          </a:p>
        </p:txBody>
      </p:sp>
    </p:spTree>
    <p:extLst>
      <p:ext uri="{BB962C8B-B14F-4D97-AF65-F5344CB8AC3E}">
        <p14:creationId xmlns:p14="http://schemas.microsoft.com/office/powerpoint/2010/main" val="12387937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543F67-9C70-4748-8C0C-3A7863422F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1" y="-399112"/>
            <a:ext cx="9779183" cy="1570038"/>
          </a:xfrm>
        </p:spPr>
        <p:txBody>
          <a:bodyPr/>
          <a:lstStyle/>
          <a:p>
            <a:r>
              <a:rPr lang="en-US" dirty="0"/>
              <a:t>Background information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B371F2-DBA5-415A-82C8-651F587B85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67491" y="2348367"/>
            <a:ext cx="9779183" cy="3436483"/>
          </a:xfrm>
        </p:spPr>
        <p:txBody>
          <a:bodyPr vert="horz" lIns="91440" tIns="45720" rIns="91440" bIns="45720" rtlCol="0" anchor="t">
            <a:normAutofit fontScale="25000" lnSpcReduction="20000"/>
          </a:bodyPr>
          <a:lstStyle/>
          <a:p>
            <a:r>
              <a:rPr lang="en-US" sz="8000" b="1" dirty="0">
                <a:highlight>
                  <a:srgbClr val="808080"/>
                </a:highlight>
              </a:rPr>
              <a:t>SURVEY OBJECTIVES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8000" dirty="0"/>
              <a:t>Confirm the membership of the newly established Climate, DRR and Environment Network, get more information on members and find out about needs and interests to be part of the Network. </a:t>
            </a:r>
            <a:endParaRPr lang="en-US" sz="8000" dirty="0"/>
          </a:p>
          <a:p>
            <a:r>
              <a:rPr lang="en-US" sz="8000" b="1" dirty="0">
                <a:highlight>
                  <a:srgbClr val="800080"/>
                </a:highlight>
              </a:rPr>
              <a:t>SURVEY EXPECTED RESULTS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8000" dirty="0"/>
              <a:t>Get a better understanding of the Network constituency to ensure that Network activities are adding real value for members;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8000" dirty="0"/>
              <a:t>A more vibrant Network, moving from a network with large number of passive members to a more “tight” network with a limited number of highly active members.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4C72D2-EFDF-844A-8472-CB49A59B12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06318" y="6356350"/>
            <a:ext cx="1604682" cy="365125"/>
          </a:xfrm>
        </p:spPr>
        <p:txBody>
          <a:bodyPr/>
          <a:lstStyle/>
          <a:p>
            <a:fld id="{294A09A9-5501-47C1-A89A-A340965A2BE2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97991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60295B-54B9-4937-90E3-BAB9CE69E3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67494" y="177553"/>
            <a:ext cx="6245912" cy="3269447"/>
          </a:xfrm>
        </p:spPr>
        <p:txBody>
          <a:bodyPr/>
          <a:lstStyle/>
          <a:p>
            <a:r>
              <a:rPr lang="en-US" dirty="0"/>
              <a:t>Survey results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1A6D85-3837-435F-A342-5A3F98172B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67494" y="3492896"/>
            <a:ext cx="6245912" cy="91285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Per survey question</a:t>
            </a:r>
          </a:p>
        </p:txBody>
      </p:sp>
    </p:spTree>
    <p:extLst>
      <p:ext uri="{BB962C8B-B14F-4D97-AF65-F5344CB8AC3E}">
        <p14:creationId xmlns:p14="http://schemas.microsoft.com/office/powerpoint/2010/main" val="34467973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689FB2-4712-6106-AA59-B455936C16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136526"/>
            <a:ext cx="9779183" cy="1570038"/>
          </a:xfrm>
        </p:spPr>
        <p:txBody>
          <a:bodyPr anchor="b">
            <a:normAutofit/>
          </a:bodyPr>
          <a:lstStyle/>
          <a:p>
            <a:r>
              <a:rPr lang="en-GB" dirty="0"/>
              <a:t>Answering rate and membership confirmation</a:t>
            </a:r>
            <a:endParaRPr lang="en-CH" dirty="0"/>
          </a:p>
        </p:txBody>
      </p:sp>
      <p:sp>
        <p:nvSpPr>
          <p:cNvPr id="17" name="Slide Number Placeholder 16">
            <a:extLst>
              <a:ext uri="{FF2B5EF4-FFF2-40B4-BE49-F238E27FC236}">
                <a16:creationId xmlns:a16="http://schemas.microsoft.com/office/drawing/2014/main" id="{70CDDD03-BD8A-6B40-687A-AE2AD0400B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294A09A9-5501-47C1-A89A-A340965A2BE2}" type="slidenum">
              <a:rPr lang="en-US" smtClean="0"/>
              <a:pPr>
                <a:spcAft>
                  <a:spcPts val="600"/>
                </a:spcAft>
              </a:pPr>
              <a:t>4</a:t>
            </a:fld>
            <a:endParaRPr lang="en-US"/>
          </a:p>
        </p:txBody>
      </p:sp>
      <p:graphicFrame>
        <p:nvGraphicFramePr>
          <p:cNvPr id="18" name="Chart 17">
            <a:extLst>
              <a:ext uri="{FF2B5EF4-FFF2-40B4-BE49-F238E27FC236}">
                <a16:creationId xmlns:a16="http://schemas.microsoft.com/office/drawing/2014/main" id="{F4DF49FB-F3EE-F9DE-D68F-B0C41CF8E3F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22468778"/>
              </p:ext>
            </p:extLst>
          </p:nvPr>
        </p:nvGraphicFramePr>
        <p:xfrm>
          <a:off x="1167492" y="2087563"/>
          <a:ext cx="6771550" cy="38905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9" name="TextBox 18">
            <a:extLst>
              <a:ext uri="{FF2B5EF4-FFF2-40B4-BE49-F238E27FC236}">
                <a16:creationId xmlns:a16="http://schemas.microsoft.com/office/drawing/2014/main" id="{72F4DF4F-4E2F-C950-F539-0B7C665218C2}"/>
              </a:ext>
            </a:extLst>
          </p:cNvPr>
          <p:cNvSpPr txBox="1"/>
          <p:nvPr/>
        </p:nvSpPr>
        <p:spPr>
          <a:xfrm>
            <a:off x="7486115" y="2828835"/>
            <a:ext cx="3127761" cy="13515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500"/>
              </a:lnSpc>
            </a:pPr>
            <a:r>
              <a:rPr lang="en-GB" dirty="0"/>
              <a:t>37.3% (250 members) took the survey and </a:t>
            </a:r>
            <a:r>
              <a:rPr lang="en-GB" dirty="0">
                <a:highlight>
                  <a:srgbClr val="FF00FF"/>
                </a:highlight>
              </a:rPr>
              <a:t>99% confirmed that they want to be part of the Network</a:t>
            </a:r>
            <a:endParaRPr lang="en-CH" dirty="0">
              <a:highlight>
                <a:srgbClr val="FF00FF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42860426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C9ACBE-1F5E-96FE-C948-A3466DDCB9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2954" y="-437543"/>
            <a:ext cx="9779183" cy="1570038"/>
          </a:xfrm>
        </p:spPr>
        <p:txBody>
          <a:bodyPr/>
          <a:lstStyle/>
          <a:p>
            <a:r>
              <a:rPr lang="en-GB" dirty="0"/>
              <a:t>Survey language</a:t>
            </a:r>
            <a:endParaRPr lang="en-CH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366D0B-F092-AFBB-4173-1A8F1EC19E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5</a:t>
            </a:fld>
            <a:endParaRPr lang="en-US" dirty="0"/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A0043557-600C-E657-D805-03F5251FBCC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84761737"/>
              </p:ext>
            </p:extLst>
          </p:nvPr>
        </p:nvGraphicFramePr>
        <p:xfrm>
          <a:off x="1093947" y="2337409"/>
          <a:ext cx="6451990" cy="33880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A60EAD41-3692-D230-81D0-7489384987F0}"/>
              </a:ext>
            </a:extLst>
          </p:cNvPr>
          <p:cNvSpPr txBox="1"/>
          <p:nvPr/>
        </p:nvSpPr>
        <p:spPr>
          <a:xfrm>
            <a:off x="7486115" y="2828835"/>
            <a:ext cx="3127761" cy="7103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500"/>
              </a:lnSpc>
            </a:pPr>
            <a:r>
              <a:rPr lang="en-GB" dirty="0"/>
              <a:t>¾ of the survey respondents took up the survey in </a:t>
            </a:r>
            <a:r>
              <a:rPr lang="en-GB" dirty="0">
                <a:highlight>
                  <a:srgbClr val="FF00FF"/>
                </a:highlight>
              </a:rPr>
              <a:t>English</a:t>
            </a:r>
            <a:endParaRPr lang="en-CH" dirty="0">
              <a:highlight>
                <a:srgbClr val="FF00FF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3758172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ADA192-CA31-4C89-707F-A399D9F75F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-456616"/>
            <a:ext cx="9779183" cy="1570038"/>
          </a:xfrm>
        </p:spPr>
        <p:txBody>
          <a:bodyPr anchor="b">
            <a:normAutofit/>
          </a:bodyPr>
          <a:lstStyle/>
          <a:p>
            <a:r>
              <a:rPr lang="en-GB" dirty="0"/>
              <a:t>Type of organisation</a:t>
            </a:r>
            <a:endParaRPr lang="en-CH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6DE0B-C79D-21D4-47D1-B6F74C91C8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294A09A9-5501-47C1-A89A-A340965A2BE2}" type="slidenum">
              <a:rPr lang="en-US" smtClean="0"/>
              <a:pPr>
                <a:spcAft>
                  <a:spcPts val="600"/>
                </a:spcAft>
              </a:pPr>
              <a:t>6</a:t>
            </a:fld>
            <a:endParaRPr lang="en-US"/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91AB8D60-1C94-EB38-46B6-5C3B636FBBD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12009901"/>
              </p:ext>
            </p:extLst>
          </p:nvPr>
        </p:nvGraphicFramePr>
        <p:xfrm>
          <a:off x="484001" y="2278508"/>
          <a:ext cx="9779182" cy="38905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6A25399E-E5D3-C29D-8D60-85DBAB6EED84}"/>
              </a:ext>
            </a:extLst>
          </p:cNvPr>
          <p:cNvSpPr txBox="1"/>
          <p:nvPr/>
        </p:nvSpPr>
        <p:spPr>
          <a:xfrm>
            <a:off x="7890205" y="2278508"/>
            <a:ext cx="3920794" cy="19927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500"/>
              </a:lnSpc>
            </a:pPr>
            <a:r>
              <a:rPr lang="en-GB" dirty="0"/>
              <a:t>The CDE Network is composed of members working for </a:t>
            </a:r>
          </a:p>
          <a:p>
            <a:pPr marL="285750" indent="-285750">
              <a:lnSpc>
                <a:spcPts val="2500"/>
              </a:lnSpc>
              <a:buFont typeface="Courier New" panose="02070309020205020404" pitchFamily="49" charset="0"/>
              <a:buChar char="o"/>
            </a:pPr>
            <a:r>
              <a:rPr lang="en-GB" dirty="0">
                <a:highlight>
                  <a:srgbClr val="FF00FF"/>
                </a:highlight>
              </a:rPr>
              <a:t>NGOs (36%), </a:t>
            </a:r>
          </a:p>
          <a:p>
            <a:pPr marL="285750" indent="-285750">
              <a:lnSpc>
                <a:spcPts val="2500"/>
              </a:lnSpc>
              <a:buFont typeface="Courier New" panose="02070309020205020404" pitchFamily="49" charset="0"/>
              <a:buChar char="o"/>
            </a:pPr>
            <a:r>
              <a:rPr lang="en-GB" dirty="0">
                <a:highlight>
                  <a:srgbClr val="FF00FF"/>
                </a:highlight>
              </a:rPr>
              <a:t>SDC (24%), </a:t>
            </a:r>
          </a:p>
          <a:p>
            <a:pPr marL="285750" indent="-285750">
              <a:lnSpc>
                <a:spcPts val="2500"/>
              </a:lnSpc>
              <a:buFont typeface="Courier New" panose="02070309020205020404" pitchFamily="49" charset="0"/>
              <a:buChar char="o"/>
            </a:pPr>
            <a:r>
              <a:rPr lang="en-GB" dirty="0">
                <a:highlight>
                  <a:srgbClr val="FF00FF"/>
                </a:highlight>
              </a:rPr>
              <a:t>Swiss Humanitarian Aid Expert Group (18%) </a:t>
            </a:r>
            <a:endParaRPr lang="en-CH" dirty="0">
              <a:highlight>
                <a:srgbClr val="FF00FF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1412249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EE0A5E-DC90-B74E-6138-E2E2DFB27C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1833" y="-499615"/>
            <a:ext cx="9779183" cy="1570038"/>
          </a:xfrm>
        </p:spPr>
        <p:txBody>
          <a:bodyPr/>
          <a:lstStyle/>
          <a:p>
            <a:r>
              <a:rPr lang="en-GB" sz="4500" dirty="0"/>
              <a:t>Place of work and geographical focus</a:t>
            </a:r>
            <a:endParaRPr lang="en-CH" sz="450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82DD3B-1C09-0EBA-C9CD-AC02E8FE9C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7</a:t>
            </a:fld>
            <a:endParaRPr lang="en-US" dirty="0"/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587EDEF3-80F3-C2CB-C328-F60DAB7E58A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74084055"/>
              </p:ext>
            </p:extLst>
          </p:nvPr>
        </p:nvGraphicFramePr>
        <p:xfrm>
          <a:off x="381002" y="1716754"/>
          <a:ext cx="11099798" cy="49797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5AD7D272-5CFD-5737-8A79-6B358EC5FB24}"/>
              </a:ext>
            </a:extLst>
          </p:cNvPr>
          <p:cNvSpPr txBox="1"/>
          <p:nvPr/>
        </p:nvSpPr>
        <p:spPr>
          <a:xfrm>
            <a:off x="198623" y="1070423"/>
            <a:ext cx="109404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The majority of </a:t>
            </a:r>
            <a:r>
              <a:rPr lang="en-GB" dirty="0">
                <a:highlight>
                  <a:srgbClr val="FF00FF"/>
                </a:highlight>
              </a:rPr>
              <a:t>CDE members are based in Switzerland (57%). </a:t>
            </a:r>
            <a:endParaRPr lang="en-CH" dirty="0">
              <a:highlight>
                <a:srgbClr val="FF00FF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15397192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EE0A5E-DC90-B74E-6138-E2E2DFB27C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1833" y="-499615"/>
            <a:ext cx="9779183" cy="1570038"/>
          </a:xfrm>
        </p:spPr>
        <p:txBody>
          <a:bodyPr/>
          <a:lstStyle/>
          <a:p>
            <a:r>
              <a:rPr lang="en-GB" sz="4500" dirty="0"/>
              <a:t>Geographical focus of work</a:t>
            </a:r>
            <a:endParaRPr lang="en-CH" sz="450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82DD3B-1C09-0EBA-C9CD-AC02E8FE9C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8</a:t>
            </a:fld>
            <a:endParaRPr lang="en-US" dirty="0"/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8434C96B-0BAD-23FE-8907-406BC510900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69887582"/>
              </p:ext>
            </p:extLst>
          </p:nvPr>
        </p:nvGraphicFramePr>
        <p:xfrm>
          <a:off x="2690915" y="1921639"/>
          <a:ext cx="5955847" cy="49898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5AD7D272-5CFD-5737-8A79-6B358EC5FB24}"/>
              </a:ext>
            </a:extLst>
          </p:cNvPr>
          <p:cNvSpPr txBox="1"/>
          <p:nvPr/>
        </p:nvSpPr>
        <p:spPr>
          <a:xfrm>
            <a:off x="198623" y="1070423"/>
            <a:ext cx="109404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The geographical work focus is worldwide with most of the </a:t>
            </a:r>
            <a:r>
              <a:rPr lang="en-GB" dirty="0">
                <a:highlight>
                  <a:srgbClr val="FF00FF"/>
                </a:highlight>
              </a:rPr>
              <a:t>focus at global (35%), south-east Asia (27%) and Latin America (23%)</a:t>
            </a:r>
            <a:endParaRPr lang="en-CH" dirty="0">
              <a:highlight>
                <a:srgbClr val="FF00FF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9558016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344B67-77D4-2BC4-6DB4-A73F929026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4365" y="-599920"/>
            <a:ext cx="9779183" cy="1570038"/>
          </a:xfrm>
        </p:spPr>
        <p:txBody>
          <a:bodyPr anchor="b">
            <a:normAutofit/>
          </a:bodyPr>
          <a:lstStyle/>
          <a:p>
            <a:r>
              <a:rPr lang="en-GB" dirty="0"/>
              <a:t>Thematic work focus </a:t>
            </a:r>
            <a:endParaRPr lang="en-CH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2800EA-60C2-9FB4-C442-0FCEEC35B0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294A09A9-5501-47C1-A89A-A340965A2BE2}" type="slidenum">
              <a:rPr lang="en-US" smtClean="0"/>
              <a:pPr>
                <a:spcAft>
                  <a:spcPts val="600"/>
                </a:spcAft>
              </a:pPr>
              <a:t>9</a:t>
            </a:fld>
            <a:endParaRPr lang="en-US"/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D3AA7A49-7C37-E584-B0A5-FA1DFC910F7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63835229"/>
              </p:ext>
            </p:extLst>
          </p:nvPr>
        </p:nvGraphicFramePr>
        <p:xfrm>
          <a:off x="696438" y="2082512"/>
          <a:ext cx="9779182" cy="42738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C6227ACD-1160-EA43-D0D3-27B77537DD62}"/>
              </a:ext>
            </a:extLst>
          </p:cNvPr>
          <p:cNvSpPr txBox="1"/>
          <p:nvPr/>
        </p:nvSpPr>
        <p:spPr>
          <a:xfrm>
            <a:off x="263278" y="1182405"/>
            <a:ext cx="109404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highlight>
                  <a:srgbClr val="FF00FF"/>
                </a:highlight>
              </a:rPr>
              <a:t>Climate Change adaptation and DRR are the major work focus of the members </a:t>
            </a:r>
            <a:r>
              <a:rPr lang="en-GB" dirty="0"/>
              <a:t>(respectively 78% and 70%), with half of the members focusing as well on natural resources management, climate change mitigation, risk management, and prevention. Climate Governance and Climate Finance are targeted by less members (22% and 18%).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D423EFF-C76B-17C0-1EF8-CB72519643D8}"/>
              </a:ext>
            </a:extLst>
          </p:cNvPr>
          <p:cNvSpPr txBox="1"/>
          <p:nvPr/>
        </p:nvSpPr>
        <p:spPr>
          <a:xfrm>
            <a:off x="696438" y="6198255"/>
            <a:ext cx="906639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u="sng" dirty="0"/>
              <a:t>Others</a:t>
            </a:r>
            <a:r>
              <a:rPr lang="en-GB" sz="1400" dirty="0"/>
              <a:t>: Food/Agriculture, Early Warning, Governance and advocacy, Energy, Water, Climate Entrepreneurship, Humanitarian response, Knowledge/education, Climate migration </a:t>
            </a:r>
            <a:endParaRPr lang="en-CH" sz="1400" dirty="0"/>
          </a:p>
        </p:txBody>
      </p:sp>
    </p:spTree>
    <p:extLst>
      <p:ext uri="{BB962C8B-B14F-4D97-AF65-F5344CB8AC3E}">
        <p14:creationId xmlns:p14="http://schemas.microsoft.com/office/powerpoint/2010/main" val="1701272043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Universal Color Block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068FF"/>
      </a:accent1>
      <a:accent2>
        <a:srgbClr val="DAE5EF"/>
      </a:accent2>
      <a:accent3>
        <a:srgbClr val="637183"/>
      </a:accent3>
      <a:accent4>
        <a:srgbClr val="434E5E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75">
      <a:majorFont>
        <a:latin typeface="Tenorite"/>
        <a:ea typeface=""/>
        <a:cs typeface=""/>
      </a:majorFont>
      <a:minorFont>
        <a:latin typeface="Tenorit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niversal presentation_Win32_SL_v3" id="{4076E796-F1D4-4536-92F3-AFC92AB14B6B}" vid="{57967FCE-8768-4968-B994-8B7812D48F9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325C03C-2AB9-472A-B845-6A8AF27BB7FC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2.xml><?xml version="1.0" encoding="utf-8"?>
<ds:datastoreItem xmlns:ds="http://schemas.openxmlformats.org/officeDocument/2006/customXml" ds:itemID="{EA3ACD8C-D672-4B38-852F-3C3D35FA49C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28D935D-389D-40E1-8AE8-5A46931C4EC9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{87AFEE10-07AE-4FDC-A991-7F8C1D8C22C5}tf45331398_win32</Template>
  <TotalTime>362</TotalTime>
  <Words>404</Words>
  <Application>Microsoft Office PowerPoint</Application>
  <PresentationFormat>Widescreen</PresentationFormat>
  <Paragraphs>48</Paragraphs>
  <Slides>12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Courier New</vt:lpstr>
      <vt:lpstr>Tenorite</vt:lpstr>
      <vt:lpstr>Wingdings</vt:lpstr>
      <vt:lpstr>Custom</vt:lpstr>
      <vt:lpstr>Climate, DRR and Environment Network</vt:lpstr>
      <vt:lpstr>Background information </vt:lpstr>
      <vt:lpstr>Survey results</vt:lpstr>
      <vt:lpstr>Answering rate and membership confirmation</vt:lpstr>
      <vt:lpstr>Survey language</vt:lpstr>
      <vt:lpstr>Type of organisation</vt:lpstr>
      <vt:lpstr>Place of work and geographical focus</vt:lpstr>
      <vt:lpstr>Geographical focus of work</vt:lpstr>
      <vt:lpstr>Thematic work focus </vt:lpstr>
      <vt:lpstr>Other SDC networks membership</vt:lpstr>
      <vt:lpstr>Level of involvement in the CDE Network</vt:lpstr>
      <vt:lpstr>Membership benefits 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Julie Smolnitchi</dc:creator>
  <cp:lastModifiedBy>Julie Smolnitchi</cp:lastModifiedBy>
  <cp:revision>34</cp:revision>
  <dcterms:created xsi:type="dcterms:W3CDTF">2023-09-28T12:02:08Z</dcterms:created>
  <dcterms:modified xsi:type="dcterms:W3CDTF">2024-03-14T09:39:55Z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MediaServiceImageTags">
    <vt:lpwstr/>
  </property>
</Properties>
</file>