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2" r:id="rId6"/>
  </p:sldMasterIdLst>
  <p:notesMasterIdLst>
    <p:notesMasterId r:id="rId26"/>
  </p:notesMasterIdLst>
  <p:sldIdLst>
    <p:sldId id="2134392057" r:id="rId7"/>
    <p:sldId id="2134392141" r:id="rId8"/>
    <p:sldId id="2134392041" r:id="rId9"/>
    <p:sldId id="2134392051" r:id="rId10"/>
    <p:sldId id="2134392138" r:id="rId11"/>
    <p:sldId id="2134392034" r:id="rId12"/>
    <p:sldId id="2134392237" r:id="rId13"/>
    <p:sldId id="2134392238" r:id="rId14"/>
    <p:sldId id="2134392240" r:id="rId15"/>
    <p:sldId id="2134392212" r:id="rId16"/>
    <p:sldId id="2134392213" r:id="rId17"/>
    <p:sldId id="2134392215" r:id="rId18"/>
    <p:sldId id="2134392214" r:id="rId19"/>
    <p:sldId id="2134392231" r:id="rId20"/>
    <p:sldId id="2134392232" r:id="rId21"/>
    <p:sldId id="2134392252" r:id="rId22"/>
    <p:sldId id="2134392174" r:id="rId23"/>
    <p:sldId id="2134392246" r:id="rId24"/>
    <p:sldId id="2134392254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643C1A-9746-977A-8982-F58F83F4C101}" name="Philip JANSSENS" initials="PJ" userId="S::philip.janssens@geneva.msf.org::fa218b78-cc12-4dd8-8cf0-753d547918aa" providerId="AD"/>
  <p188:author id="{29FDBE3B-FF83-CB69-D2BD-FCB4D64738DA}" name="Dikolela KALUBI" initials="DK" userId="S::Dikolela.KALUBI@geneva.msf.org::c6126a08-5d63-4846-b52a-9d74200df507" providerId="AD"/>
  <p188:author id="{A1CE8B3C-AD52-3D01-F330-81EDCA52CE5F}" name="Cyrille GOSENDE" initials="CG" userId="S::Cyrille.GOSENDE@geneva.msf.org::70008dc8-54bb-46c5-832c-e36afd927f77" providerId="AD"/>
  <p188:author id="{B98F0972-4210-5379-2850-CE7FD316FDEC}" name="Philip JANSSENS" initials="PJ" userId="S::Philip.JANSSENS@geneva.msf.org::fa218b78-cc12-4dd8-8cf0-753d547918aa" providerId="AD"/>
  <p188:author id="{7582BB7E-1BAE-2997-1DD4-6AD5D195943D}" name="Cyrille GOSENDE" initials="CG" userId="S::cyrille.gosende@geneva.msf.org::70008dc8-54bb-46c5-832c-e36afd927f77" providerId="AD"/>
  <p188:author id="{421460BC-8AEE-3F99-4A2F-FADF431B7774}" name="Anton DJERBI" initials="AD" userId="S::Anton.DJERBI@geneva.msf.org::bb75924f-c960-4f10-8443-100a85c064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6DF"/>
    <a:srgbClr val="70AD47"/>
    <a:srgbClr val="6B8BA4"/>
    <a:srgbClr val="FBF7F2"/>
    <a:srgbClr val="F8F0E5"/>
    <a:srgbClr val="FFD966"/>
    <a:srgbClr val="548235"/>
    <a:srgbClr val="297353"/>
    <a:srgbClr val="F5F5F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54" autoAdjust="0"/>
  </p:normalViewPr>
  <p:slideViewPr>
    <p:cSldViewPr snapToGrid="0">
      <p:cViewPr varScale="1">
        <p:scale>
          <a:sx n="49" d="100"/>
          <a:sy n="49" d="100"/>
        </p:scale>
        <p:origin x="1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DECCE-592A-471C-86CE-ECDC2BAF0F50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620F5609-0BBC-4245-9BC5-3ED20360540B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/>
            <a:t>Extreme weather events</a:t>
          </a:r>
          <a:endParaRPr lang="fr-CH" dirty="0"/>
        </a:p>
      </dgm:t>
    </dgm:pt>
    <dgm:pt modelId="{ADC6144D-4810-4ABC-8442-0B0AF55D8CA2}" type="parTrans" cxnId="{C5951696-E13C-4AD6-A7E6-F81DCC637768}">
      <dgm:prSet/>
      <dgm:spPr/>
      <dgm:t>
        <a:bodyPr/>
        <a:lstStyle/>
        <a:p>
          <a:endParaRPr lang="fr-CH"/>
        </a:p>
      </dgm:t>
    </dgm:pt>
    <dgm:pt modelId="{80862F87-D4E4-4FB8-974D-618A16CD6410}" type="sibTrans" cxnId="{C5951696-E13C-4AD6-A7E6-F81DCC637768}">
      <dgm:prSet/>
      <dgm:spPr/>
      <dgm:t>
        <a:bodyPr/>
        <a:lstStyle/>
        <a:p>
          <a:endParaRPr lang="fr-CH"/>
        </a:p>
      </dgm:t>
    </dgm:pt>
    <dgm:pt modelId="{70C55A45-D82B-4EA3-9D80-6538E72699C6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/>
            <a:t>Changing pattern of diseases</a:t>
          </a:r>
          <a:endParaRPr lang="fr-CH" dirty="0"/>
        </a:p>
      </dgm:t>
    </dgm:pt>
    <dgm:pt modelId="{265E260B-00B7-4F4F-A24E-632DA85E2348}" type="parTrans" cxnId="{84337665-31E2-4242-B19D-82E343E8F0A5}">
      <dgm:prSet/>
      <dgm:spPr/>
      <dgm:t>
        <a:bodyPr/>
        <a:lstStyle/>
        <a:p>
          <a:endParaRPr lang="fr-CH"/>
        </a:p>
      </dgm:t>
    </dgm:pt>
    <dgm:pt modelId="{D3A2B6EC-166C-4BEE-BE33-743C26C44164}" type="sibTrans" cxnId="{84337665-31E2-4242-B19D-82E343E8F0A5}">
      <dgm:prSet/>
      <dgm:spPr/>
      <dgm:t>
        <a:bodyPr/>
        <a:lstStyle/>
        <a:p>
          <a:endParaRPr lang="fr-CH"/>
        </a:p>
      </dgm:t>
    </dgm:pt>
    <dgm:pt modelId="{DCFDCF6A-E3FD-4B85-8179-B588514F1658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/>
            <a:t>Food security</a:t>
          </a:r>
          <a:endParaRPr lang="fr-CH" dirty="0"/>
        </a:p>
      </dgm:t>
    </dgm:pt>
    <dgm:pt modelId="{C74195B4-EE15-4FA3-9000-423D17494971}" type="parTrans" cxnId="{07F569F1-8EF6-438D-8CA5-84845C0FD954}">
      <dgm:prSet/>
      <dgm:spPr/>
      <dgm:t>
        <a:bodyPr/>
        <a:lstStyle/>
        <a:p>
          <a:endParaRPr lang="fr-CH"/>
        </a:p>
      </dgm:t>
    </dgm:pt>
    <dgm:pt modelId="{764221F3-9998-427C-B819-576D983519B3}" type="sibTrans" cxnId="{07F569F1-8EF6-438D-8CA5-84845C0FD954}">
      <dgm:prSet/>
      <dgm:spPr/>
      <dgm:t>
        <a:bodyPr/>
        <a:lstStyle/>
        <a:p>
          <a:endParaRPr lang="fr-CH"/>
        </a:p>
      </dgm:t>
    </dgm:pt>
    <dgm:pt modelId="{9785E139-0558-4702-9A6A-0FE9587004E5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/>
            <a:t>Displacement/conflict</a:t>
          </a:r>
          <a:endParaRPr lang="fr-CH" dirty="0"/>
        </a:p>
      </dgm:t>
    </dgm:pt>
    <dgm:pt modelId="{0F5C4BB2-845A-40B0-A107-13B3BAE7EBD6}" type="parTrans" cxnId="{E687BD57-3B17-47F9-AFD9-533575D9EF2D}">
      <dgm:prSet/>
      <dgm:spPr/>
      <dgm:t>
        <a:bodyPr/>
        <a:lstStyle/>
        <a:p>
          <a:endParaRPr lang="fr-CH"/>
        </a:p>
      </dgm:t>
    </dgm:pt>
    <dgm:pt modelId="{9F5FEB7F-1757-4F88-9F63-FFC7B92FEE92}" type="sibTrans" cxnId="{E687BD57-3B17-47F9-AFD9-533575D9EF2D}">
      <dgm:prSet/>
      <dgm:spPr/>
      <dgm:t>
        <a:bodyPr/>
        <a:lstStyle/>
        <a:p>
          <a:endParaRPr lang="fr-CH"/>
        </a:p>
      </dgm:t>
    </dgm:pt>
    <dgm:pt modelId="{3A78E460-5729-42FD-BACB-C03404714CE3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/>
            <a:t>Environmental Pollution</a:t>
          </a:r>
          <a:endParaRPr lang="fr-CH" dirty="0"/>
        </a:p>
      </dgm:t>
    </dgm:pt>
    <dgm:pt modelId="{B77DA093-DFFF-4041-B2A9-88A277A60F2E}" type="parTrans" cxnId="{3F16F14C-93B4-4538-A6E7-A3EA664361CE}">
      <dgm:prSet/>
      <dgm:spPr/>
      <dgm:t>
        <a:bodyPr/>
        <a:lstStyle/>
        <a:p>
          <a:endParaRPr lang="fr-CH"/>
        </a:p>
      </dgm:t>
    </dgm:pt>
    <dgm:pt modelId="{91DA47A3-8C9F-4367-8808-145802815EE7}" type="sibTrans" cxnId="{3F16F14C-93B4-4538-A6E7-A3EA664361CE}">
      <dgm:prSet/>
      <dgm:spPr/>
      <dgm:t>
        <a:bodyPr/>
        <a:lstStyle/>
        <a:p>
          <a:endParaRPr lang="fr-CH"/>
        </a:p>
      </dgm:t>
    </dgm:pt>
    <dgm:pt modelId="{87C3E33A-C1F5-44F0-8CA0-2AE04ABFFAC8}" type="pres">
      <dgm:prSet presAssocID="{EB0DECCE-592A-471C-86CE-ECDC2BAF0F50}" presName="Name0" presStyleCnt="0">
        <dgm:presLayoutVars>
          <dgm:resizeHandles/>
        </dgm:presLayoutVars>
      </dgm:prSet>
      <dgm:spPr/>
    </dgm:pt>
    <dgm:pt modelId="{CC31BE30-B5D6-4281-8EE0-DC6637E769B2}" type="pres">
      <dgm:prSet presAssocID="{620F5609-0BBC-4245-9BC5-3ED20360540B}" presName="text" presStyleLbl="node1" presStyleIdx="0" presStyleCnt="5">
        <dgm:presLayoutVars>
          <dgm:bulletEnabled val="1"/>
        </dgm:presLayoutVars>
      </dgm:prSet>
      <dgm:spPr/>
    </dgm:pt>
    <dgm:pt modelId="{8E77B643-4D02-42C1-80BB-BCE60BAEFB8A}" type="pres">
      <dgm:prSet presAssocID="{80862F87-D4E4-4FB8-974D-618A16CD6410}" presName="space" presStyleCnt="0"/>
      <dgm:spPr/>
    </dgm:pt>
    <dgm:pt modelId="{6F2A2468-A6C8-4CC9-842A-8D020CDA5009}" type="pres">
      <dgm:prSet presAssocID="{70C55A45-D82B-4EA3-9D80-6538E72699C6}" presName="text" presStyleLbl="node1" presStyleIdx="1" presStyleCnt="5">
        <dgm:presLayoutVars>
          <dgm:bulletEnabled val="1"/>
        </dgm:presLayoutVars>
      </dgm:prSet>
      <dgm:spPr/>
    </dgm:pt>
    <dgm:pt modelId="{6C84A07F-D145-439A-AF7F-37336B9A647B}" type="pres">
      <dgm:prSet presAssocID="{D3A2B6EC-166C-4BEE-BE33-743C26C44164}" presName="space" presStyleCnt="0"/>
      <dgm:spPr/>
    </dgm:pt>
    <dgm:pt modelId="{7C9875F2-38C6-4936-8FD8-442DB5DF9BA5}" type="pres">
      <dgm:prSet presAssocID="{DCFDCF6A-E3FD-4B85-8179-B588514F1658}" presName="text" presStyleLbl="node1" presStyleIdx="2" presStyleCnt="5">
        <dgm:presLayoutVars>
          <dgm:bulletEnabled val="1"/>
        </dgm:presLayoutVars>
      </dgm:prSet>
      <dgm:spPr/>
    </dgm:pt>
    <dgm:pt modelId="{5E09E957-C6B4-45B8-AC08-ECB678789EAC}" type="pres">
      <dgm:prSet presAssocID="{764221F3-9998-427C-B819-576D983519B3}" presName="space" presStyleCnt="0"/>
      <dgm:spPr/>
    </dgm:pt>
    <dgm:pt modelId="{84A0BEFD-FB3A-4F10-8167-BE56E27D1905}" type="pres">
      <dgm:prSet presAssocID="{9785E139-0558-4702-9A6A-0FE9587004E5}" presName="text" presStyleLbl="node1" presStyleIdx="3" presStyleCnt="5">
        <dgm:presLayoutVars>
          <dgm:bulletEnabled val="1"/>
        </dgm:presLayoutVars>
      </dgm:prSet>
      <dgm:spPr/>
    </dgm:pt>
    <dgm:pt modelId="{DFA11425-D4F3-4C3E-9D50-869961FEB0A0}" type="pres">
      <dgm:prSet presAssocID="{9F5FEB7F-1757-4F88-9F63-FFC7B92FEE92}" presName="space" presStyleCnt="0"/>
      <dgm:spPr/>
    </dgm:pt>
    <dgm:pt modelId="{A2A466F1-9637-4EA7-A211-6413A4BD0D68}" type="pres">
      <dgm:prSet presAssocID="{3A78E460-5729-42FD-BACB-C03404714CE3}" presName="text" presStyleLbl="node1" presStyleIdx="4" presStyleCnt="5">
        <dgm:presLayoutVars>
          <dgm:bulletEnabled val="1"/>
        </dgm:presLayoutVars>
      </dgm:prSet>
      <dgm:spPr/>
    </dgm:pt>
  </dgm:ptLst>
  <dgm:cxnLst>
    <dgm:cxn modelId="{84337665-31E2-4242-B19D-82E343E8F0A5}" srcId="{EB0DECCE-592A-471C-86CE-ECDC2BAF0F50}" destId="{70C55A45-D82B-4EA3-9D80-6538E72699C6}" srcOrd="1" destOrd="0" parTransId="{265E260B-00B7-4F4F-A24E-632DA85E2348}" sibTransId="{D3A2B6EC-166C-4BEE-BE33-743C26C44164}"/>
    <dgm:cxn modelId="{3F16F14C-93B4-4538-A6E7-A3EA664361CE}" srcId="{EB0DECCE-592A-471C-86CE-ECDC2BAF0F50}" destId="{3A78E460-5729-42FD-BACB-C03404714CE3}" srcOrd="4" destOrd="0" parTransId="{B77DA093-DFFF-4041-B2A9-88A277A60F2E}" sibTransId="{91DA47A3-8C9F-4367-8808-145802815EE7}"/>
    <dgm:cxn modelId="{E687BD57-3B17-47F9-AFD9-533575D9EF2D}" srcId="{EB0DECCE-592A-471C-86CE-ECDC2BAF0F50}" destId="{9785E139-0558-4702-9A6A-0FE9587004E5}" srcOrd="3" destOrd="0" parTransId="{0F5C4BB2-845A-40B0-A107-13B3BAE7EBD6}" sibTransId="{9F5FEB7F-1757-4F88-9F63-FFC7B92FEE92}"/>
    <dgm:cxn modelId="{C7626C90-7BA3-4B54-BD44-60F745C1D662}" type="presOf" srcId="{EB0DECCE-592A-471C-86CE-ECDC2BAF0F50}" destId="{87C3E33A-C1F5-44F0-8CA0-2AE04ABFFAC8}" srcOrd="0" destOrd="0" presId="urn:diagrams.loki3.com/VaryingWidthList"/>
    <dgm:cxn modelId="{A55BAA91-B669-4071-8F68-81562CA93035}" type="presOf" srcId="{620F5609-0BBC-4245-9BC5-3ED20360540B}" destId="{CC31BE30-B5D6-4281-8EE0-DC6637E769B2}" srcOrd="0" destOrd="0" presId="urn:diagrams.loki3.com/VaryingWidthList"/>
    <dgm:cxn modelId="{6640E493-96C3-4B65-AE2F-2EC0CDE4D47F}" type="presOf" srcId="{9785E139-0558-4702-9A6A-0FE9587004E5}" destId="{84A0BEFD-FB3A-4F10-8167-BE56E27D1905}" srcOrd="0" destOrd="0" presId="urn:diagrams.loki3.com/VaryingWidthList"/>
    <dgm:cxn modelId="{C5951696-E13C-4AD6-A7E6-F81DCC637768}" srcId="{EB0DECCE-592A-471C-86CE-ECDC2BAF0F50}" destId="{620F5609-0BBC-4245-9BC5-3ED20360540B}" srcOrd="0" destOrd="0" parTransId="{ADC6144D-4810-4ABC-8442-0B0AF55D8CA2}" sibTransId="{80862F87-D4E4-4FB8-974D-618A16CD6410}"/>
    <dgm:cxn modelId="{2337799E-2C68-4DE3-BA59-7B94C801ABD9}" type="presOf" srcId="{DCFDCF6A-E3FD-4B85-8179-B588514F1658}" destId="{7C9875F2-38C6-4936-8FD8-442DB5DF9BA5}" srcOrd="0" destOrd="0" presId="urn:diagrams.loki3.com/VaryingWidthList"/>
    <dgm:cxn modelId="{C74AE0EE-ECD3-49E7-BBB4-6470F385DC08}" type="presOf" srcId="{70C55A45-D82B-4EA3-9D80-6538E72699C6}" destId="{6F2A2468-A6C8-4CC9-842A-8D020CDA5009}" srcOrd="0" destOrd="0" presId="urn:diagrams.loki3.com/VaryingWidthList"/>
    <dgm:cxn modelId="{07F569F1-8EF6-438D-8CA5-84845C0FD954}" srcId="{EB0DECCE-592A-471C-86CE-ECDC2BAF0F50}" destId="{DCFDCF6A-E3FD-4B85-8179-B588514F1658}" srcOrd="2" destOrd="0" parTransId="{C74195B4-EE15-4FA3-9000-423D17494971}" sibTransId="{764221F3-9998-427C-B819-576D983519B3}"/>
    <dgm:cxn modelId="{8223DCF5-A9B8-4161-AE5A-5C2E8A51F73E}" type="presOf" srcId="{3A78E460-5729-42FD-BACB-C03404714CE3}" destId="{A2A466F1-9637-4EA7-A211-6413A4BD0D68}" srcOrd="0" destOrd="0" presId="urn:diagrams.loki3.com/VaryingWidthList"/>
    <dgm:cxn modelId="{287CBCEA-CDA4-4139-906B-C86880F152C2}" type="presParOf" srcId="{87C3E33A-C1F5-44F0-8CA0-2AE04ABFFAC8}" destId="{CC31BE30-B5D6-4281-8EE0-DC6637E769B2}" srcOrd="0" destOrd="0" presId="urn:diagrams.loki3.com/VaryingWidthList"/>
    <dgm:cxn modelId="{CD2A61FC-4F50-443D-8014-23379BC25828}" type="presParOf" srcId="{87C3E33A-C1F5-44F0-8CA0-2AE04ABFFAC8}" destId="{8E77B643-4D02-42C1-80BB-BCE60BAEFB8A}" srcOrd="1" destOrd="0" presId="urn:diagrams.loki3.com/VaryingWidthList"/>
    <dgm:cxn modelId="{D0D2506C-CFA6-4433-8EA7-E17EE9B21778}" type="presParOf" srcId="{87C3E33A-C1F5-44F0-8CA0-2AE04ABFFAC8}" destId="{6F2A2468-A6C8-4CC9-842A-8D020CDA5009}" srcOrd="2" destOrd="0" presId="urn:diagrams.loki3.com/VaryingWidthList"/>
    <dgm:cxn modelId="{5C8B1E7B-DC3B-4CB3-8C27-4A8B40B700BB}" type="presParOf" srcId="{87C3E33A-C1F5-44F0-8CA0-2AE04ABFFAC8}" destId="{6C84A07F-D145-439A-AF7F-37336B9A647B}" srcOrd="3" destOrd="0" presId="urn:diagrams.loki3.com/VaryingWidthList"/>
    <dgm:cxn modelId="{B0F5A2C0-8FD1-426D-AB73-7D6B09DBA915}" type="presParOf" srcId="{87C3E33A-C1F5-44F0-8CA0-2AE04ABFFAC8}" destId="{7C9875F2-38C6-4936-8FD8-442DB5DF9BA5}" srcOrd="4" destOrd="0" presId="urn:diagrams.loki3.com/VaryingWidthList"/>
    <dgm:cxn modelId="{518A74B0-C9EA-4930-A9AA-6422CCFE2609}" type="presParOf" srcId="{87C3E33A-C1F5-44F0-8CA0-2AE04ABFFAC8}" destId="{5E09E957-C6B4-45B8-AC08-ECB678789EAC}" srcOrd="5" destOrd="0" presId="urn:diagrams.loki3.com/VaryingWidthList"/>
    <dgm:cxn modelId="{87493499-AFEC-48C4-B31C-239FD471EC63}" type="presParOf" srcId="{87C3E33A-C1F5-44F0-8CA0-2AE04ABFFAC8}" destId="{84A0BEFD-FB3A-4F10-8167-BE56E27D1905}" srcOrd="6" destOrd="0" presId="urn:diagrams.loki3.com/VaryingWidthList"/>
    <dgm:cxn modelId="{37D05C56-556B-4840-B85A-AEBF911B51C4}" type="presParOf" srcId="{87C3E33A-C1F5-44F0-8CA0-2AE04ABFFAC8}" destId="{DFA11425-D4F3-4C3E-9D50-869961FEB0A0}" srcOrd="7" destOrd="0" presId="urn:diagrams.loki3.com/VaryingWidthList"/>
    <dgm:cxn modelId="{448BD351-2647-4F96-AE5D-66E3477FFDBA}" type="presParOf" srcId="{87C3E33A-C1F5-44F0-8CA0-2AE04ABFFAC8}" destId="{A2A466F1-9637-4EA7-A211-6413A4BD0D68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1BE30-B5D6-4281-8EE0-DC6637E769B2}">
      <dsp:nvSpPr>
        <dsp:cNvPr id="0" name=""/>
        <dsp:cNvSpPr/>
      </dsp:nvSpPr>
      <dsp:spPr>
        <a:xfrm>
          <a:off x="239269" y="1674"/>
          <a:ext cx="3060000" cy="732048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Extreme weather events</a:t>
          </a:r>
          <a:endParaRPr lang="fr-CH" sz="2300" kern="1200" dirty="0"/>
        </a:p>
      </dsp:txBody>
      <dsp:txXfrm>
        <a:off x="239269" y="1674"/>
        <a:ext cx="3060000" cy="732048"/>
      </dsp:txXfrm>
    </dsp:sp>
    <dsp:sp modelId="{6F2A2468-A6C8-4CC9-842A-8D020CDA5009}">
      <dsp:nvSpPr>
        <dsp:cNvPr id="0" name=""/>
        <dsp:cNvSpPr/>
      </dsp:nvSpPr>
      <dsp:spPr>
        <a:xfrm>
          <a:off x="0" y="770325"/>
          <a:ext cx="3538538" cy="732048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Changing pattern of diseases</a:t>
          </a:r>
          <a:endParaRPr lang="fr-CH" sz="2300" kern="1200" dirty="0"/>
        </a:p>
      </dsp:txBody>
      <dsp:txXfrm>
        <a:off x="0" y="770325"/>
        <a:ext cx="3538538" cy="732048"/>
      </dsp:txXfrm>
    </dsp:sp>
    <dsp:sp modelId="{7C9875F2-38C6-4936-8FD8-442DB5DF9BA5}">
      <dsp:nvSpPr>
        <dsp:cNvPr id="0" name=""/>
        <dsp:cNvSpPr/>
      </dsp:nvSpPr>
      <dsp:spPr>
        <a:xfrm>
          <a:off x="891769" y="1538975"/>
          <a:ext cx="1755000" cy="732048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Food security</a:t>
          </a:r>
          <a:endParaRPr lang="fr-CH" sz="2300" kern="1200" dirty="0"/>
        </a:p>
      </dsp:txBody>
      <dsp:txXfrm>
        <a:off x="891769" y="1538975"/>
        <a:ext cx="1755000" cy="732048"/>
      </dsp:txXfrm>
    </dsp:sp>
    <dsp:sp modelId="{84A0BEFD-FB3A-4F10-8167-BE56E27D1905}">
      <dsp:nvSpPr>
        <dsp:cNvPr id="0" name=""/>
        <dsp:cNvSpPr/>
      </dsp:nvSpPr>
      <dsp:spPr>
        <a:xfrm>
          <a:off x="396769" y="2307626"/>
          <a:ext cx="2745000" cy="732048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Displacement/conflict</a:t>
          </a:r>
          <a:endParaRPr lang="fr-CH" sz="2300" kern="1200" dirty="0"/>
        </a:p>
      </dsp:txBody>
      <dsp:txXfrm>
        <a:off x="396769" y="2307626"/>
        <a:ext cx="2745000" cy="732048"/>
      </dsp:txXfrm>
    </dsp:sp>
    <dsp:sp modelId="{A2A466F1-9637-4EA7-A211-6413A4BD0D68}">
      <dsp:nvSpPr>
        <dsp:cNvPr id="0" name=""/>
        <dsp:cNvSpPr/>
      </dsp:nvSpPr>
      <dsp:spPr>
        <a:xfrm>
          <a:off x="284269" y="3076277"/>
          <a:ext cx="2970000" cy="732048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Environmental Pollution</a:t>
          </a:r>
          <a:endParaRPr lang="fr-CH" sz="2300" kern="1200" dirty="0"/>
        </a:p>
      </dsp:txBody>
      <dsp:txXfrm>
        <a:off x="284269" y="3076277"/>
        <a:ext cx="2970000" cy="732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10C12-6E13-46D3-B56F-A7DDB7F5AD3D}" type="datetimeFigureOut">
              <a:rPr lang="fr-CH" smtClean="0"/>
              <a:t>17.06.2024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AAF9B-8AC1-4B14-BA85-A8BB6CEE2F9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1952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Where we stand in the implementation of the roadmap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Challenges and achievements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Present some tools for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AAF9B-8AC1-4B14-BA85-A8BB6CEE2F9F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9432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AAF9B-8AC1-4B14-BA85-A8BB6CEE2F9F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15863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AAF9B-8AC1-4B14-BA85-A8BB6CEE2F9F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8396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AAF9B-8AC1-4B14-BA85-A8BB6CEE2F9F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4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AAF9B-8AC1-4B14-BA85-A8BB6CEE2F9F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2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AAF9B-8AC1-4B14-BA85-A8BB6CEE2F9F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17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Release at the of 2022</a:t>
            </a:r>
          </a:p>
          <a:p>
            <a:r>
              <a:rPr lang="fr-CH" dirty="0"/>
              <a:t>Objective to </a:t>
            </a:r>
            <a:r>
              <a:rPr lang="fr-CH" dirty="0" err="1"/>
              <a:t>reduce</a:t>
            </a:r>
            <a:r>
              <a:rPr lang="fr-CH" dirty="0"/>
              <a:t> </a:t>
            </a:r>
            <a:r>
              <a:rPr lang="fr-CH" dirty="0" err="1"/>
              <a:t>environmental</a:t>
            </a:r>
            <a:r>
              <a:rPr lang="fr-CH" dirty="0"/>
              <a:t> impact and </a:t>
            </a:r>
            <a:r>
              <a:rPr lang="fr-CH" dirty="0" err="1"/>
              <a:t>our</a:t>
            </a:r>
            <a:r>
              <a:rPr lang="fr-CH" dirty="0"/>
              <a:t> CO2 </a:t>
            </a:r>
            <a:r>
              <a:rPr lang="fr-CH" dirty="0" err="1"/>
              <a:t>emission</a:t>
            </a:r>
            <a:r>
              <a:rPr lang="fr-CH" dirty="0"/>
              <a:t> by 50% by 2030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AAF9B-8AC1-4B14-BA85-A8BB6CEE2F9F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665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Comprehnive</a:t>
            </a:r>
            <a:endParaRPr lang="en-US" dirty="0"/>
          </a:p>
          <a:p>
            <a:pPr lvl="0"/>
            <a:r>
              <a:rPr lang="en-US" dirty="0"/>
              <a:t>32 solutions </a:t>
            </a:r>
          </a:p>
          <a:p>
            <a:pPr lvl="0"/>
            <a:r>
              <a:rPr lang="en-US" dirty="0"/>
              <a:t>All domains covered (transport, etc.)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587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Designing the </a:t>
            </a:r>
            <a:r>
              <a:rPr lang="en-US" b="1" dirty="0" err="1"/>
              <a:t>oramdpa</a:t>
            </a:r>
            <a:r>
              <a:rPr lang="en-US" b="1" dirty="0"/>
              <a:t> has been a long process achievement to agree collectively what needs to be done.</a:t>
            </a:r>
          </a:p>
          <a:p>
            <a:r>
              <a:rPr lang="en-US" b="1" dirty="0"/>
              <a:t>Many departments, people in HQ and filed have consulted</a:t>
            </a:r>
          </a:p>
          <a:p>
            <a:r>
              <a:rPr lang="en-US" b="1" dirty="0"/>
              <a:t>Achievement in the humanitarian sector </a:t>
            </a:r>
          </a:p>
          <a:p>
            <a:r>
              <a:rPr lang="en-US" b="1" dirty="0"/>
              <a:t>We reached </a:t>
            </a:r>
          </a:p>
          <a:p>
            <a:endParaRPr lang="en-US" b="1" dirty="0"/>
          </a:p>
          <a:p>
            <a:r>
              <a:rPr lang="en-US" b="1" dirty="0"/>
              <a:t>Once you had a roadmap which tells what to do, what to define how to do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AAF9B-8AC1-4B14-BA85-A8BB6CEE2F9F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6146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AAF9B-8AC1-4B14-BA85-A8BB6CEE2F9F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6270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AAF9B-8AC1-4B14-BA85-A8BB6CEE2F9F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403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5221E-AA38-4D71-93A0-829BBD70E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79BB4-4490-4F79-986C-CB11CC56D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75039-735D-43CE-97B3-3A960ABA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6C7E-EDE2-45CA-BC43-C844DEE8597C}" type="datetimeFigureOut">
              <a:rPr lang="fr-CH" smtClean="0"/>
              <a:t>17.06.2024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53ED8-7EEC-42E2-BF86-F856DD0A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6C8FE-6161-45C6-B5BE-84DEC45E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00A-A75F-4B7C-AF3B-38DA39941B3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733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3469-2263-4F3F-86D8-66691A98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245CC-5243-4A7F-A51D-FEFB67786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AA94B-3172-49D3-AC5B-D8088B7F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6C7E-EDE2-45CA-BC43-C844DEE8597C}" type="datetimeFigureOut">
              <a:rPr lang="fr-CH" smtClean="0"/>
              <a:t>17.06.2024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1D305-2333-43B1-B803-1200D9DE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690F3-7184-4C3B-918D-107060C7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00A-A75F-4B7C-AF3B-38DA39941B3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51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DED4B2-4E41-4A43-A72E-E5360E465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761E5-0ADA-42CE-84CC-2B6CA9504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2D0C3-97C7-4D75-ACAF-A5CB526F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6C7E-EDE2-45CA-BC43-C844DEE8597C}" type="datetimeFigureOut">
              <a:rPr lang="fr-CH" smtClean="0"/>
              <a:t>17.06.2024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9583-3AC0-45D0-B2B8-C14E181C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5FBE-EAC9-483C-B159-337C10A8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00A-A75F-4B7C-AF3B-38DA39941B3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077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FEB63-52B1-4E17-872F-7178D3C880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50362-BB50-45BD-9408-34AE2E7338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CH"/>
              <a:t>Slide </a:t>
            </a:r>
            <a:fld id="{AE7AB8F1-4733-4A39-AAC8-D155B08B3517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02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9E8A-62AC-408B-8A08-5E873268B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AE09F-2567-4C8D-B478-B97E2B62F9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481E7-0A7A-43B3-A919-246ECC6F78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CH"/>
              <a:t>Slide </a:t>
            </a:r>
            <a:fld id="{AE7AB8F1-4733-4A39-AAC8-D155B08B3517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339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AEE8-D029-4B0F-B905-C0243250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4242E-6016-4B92-89C9-D60A0F68C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43E706-2A72-4BC2-8992-2837E21EE2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7000D9-F4C6-40F6-BEA7-295A69E97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7AB8F1-4733-4A39-AAC8-D155B08B351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5802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59480-D929-4B3F-8A48-C1F12EC45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AE646-00D0-4385-ACF2-59B37D4F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F9B0DD-BBBF-4DBA-AC23-C3F6A6440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F6991-9780-4F8F-B3CB-F430762E6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CH"/>
              <a:t>Slide </a:t>
            </a:r>
            <a:fld id="{AE7AB8F1-4733-4A39-AAC8-D155B08B3517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0B56A7B-5F30-4124-A0DA-385C40722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140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1FA1-8EDD-497D-8CF4-B4A14DC6F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9B35E-EF3F-418E-BE91-3BF09F77E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BABD82-588E-4630-B38A-36072BFB0B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5FC4C2-DB43-4B69-A056-6E43B9034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7AB8F1-4733-4A39-AAC8-D155B08B351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5078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F26772-4D02-4109-ADEA-0964AF7C7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280548-AC12-4CF0-97BB-F82D6D4C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FEBAA7-71C8-41E8-B91A-4669BDEE34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5EFB4-8D95-4DFD-9E63-2C17E0AFA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7AB8F1-4733-4A39-AAC8-D155B08B351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9952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A451-8BE0-4CE9-9C3D-810DB2F3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33128-EA9D-43F3-BF06-C8956C94A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35ABF-407B-48E4-A7A7-2C7FEE0C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6C7E-EDE2-45CA-BC43-C844DEE8597C}" type="datetimeFigureOut">
              <a:rPr lang="fr-CH" smtClean="0"/>
              <a:t>17.06.2024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A16FD-578F-494E-8DD4-3DC42185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22F68-7F11-4625-BD59-14924E39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00A-A75F-4B7C-AF3B-38DA39941B3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966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0985-4BDA-4C7F-AD88-6ACEA581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7A56-95B5-484F-8BDF-9CBFCECC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DAC37-3159-407B-A926-7C855437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6C7E-EDE2-45CA-BC43-C844DEE8597C}" type="datetimeFigureOut">
              <a:rPr lang="fr-CH" smtClean="0"/>
              <a:t>17.06.2024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6AA89-656C-4FC9-96A7-12504A41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C8A7A-8B24-4B97-B066-C4336F1E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00A-A75F-4B7C-AF3B-38DA39941B3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997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53A1-C14A-49D0-BF14-619E658D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0044-5FDB-4104-8F1A-8BC2DEBD0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3FAAF-4A2B-4B9D-AC14-01919152E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A4BD2-2FA4-4B1A-B129-F8186796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6C7E-EDE2-45CA-BC43-C844DEE8597C}" type="datetimeFigureOut">
              <a:rPr lang="fr-CH" smtClean="0"/>
              <a:t>17.06.2024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ED492-A5EB-45A7-8BA8-09D7CE21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473BC-4056-41B5-A4B8-19AAF45D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00A-A75F-4B7C-AF3B-38DA39941B3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6285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D3C6-9437-49BA-A5AE-D22ADF46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A7641-8B86-4717-A928-D5355B31F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FBD4D-BE9E-40FF-8145-E83B81F08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0EFE6-D75C-4490-8A78-40D289961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3302EE-D06A-4E88-AB46-0C9D2EAA8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D6F9D-AEAE-47F3-984B-47038A548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6C7E-EDE2-45CA-BC43-C844DEE8597C}" type="datetimeFigureOut">
              <a:rPr lang="fr-CH" smtClean="0"/>
              <a:t>17.06.2024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614DF-C3BB-4168-98A6-8CB825EB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70208-4FC4-4248-AAF2-C1BAB4CD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00A-A75F-4B7C-AF3B-38DA39941B3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743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59E2A-344F-4DAE-A69A-AAF5BA64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537AF-E40D-4C21-86BC-8A051079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6C7E-EDE2-45CA-BC43-C844DEE8597C}" type="datetimeFigureOut">
              <a:rPr lang="fr-CH" smtClean="0"/>
              <a:t>17.06.2024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9FD35-1C5F-4EB2-8EF6-7FEAE24A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4F857-4815-435C-86AE-6E8732F4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00A-A75F-4B7C-AF3B-38DA39941B3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7212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4E1B6-64A8-484E-AC99-6C11B580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6C7E-EDE2-45CA-BC43-C844DEE8597C}" type="datetimeFigureOut">
              <a:rPr lang="fr-CH" smtClean="0"/>
              <a:t>17.06.2024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1D643-9730-43B1-8BEB-28053DB2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1EFD6-C04E-4F9F-8C23-6CBB59C5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00A-A75F-4B7C-AF3B-38DA39941B3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8609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D7542-79C7-4ED7-A828-874A15FC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241F8-5B5B-4F3C-955B-13DDCC16B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16BD5-E2FD-4AEC-8082-7905477D8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6BC9B-416C-4042-A425-26B99ECA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6C7E-EDE2-45CA-BC43-C844DEE8597C}" type="datetimeFigureOut">
              <a:rPr lang="fr-CH" smtClean="0"/>
              <a:t>17.06.2024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B05BE-FF1E-47FF-9929-1A962E48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FBE08-49A2-4142-931A-4DD6CE8A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00A-A75F-4B7C-AF3B-38DA39941B3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937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C9CA-810D-4112-998B-65EF17535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865042-F348-41D2-B038-B204DE700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46415-9D51-4BF5-BAB1-261A547CB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6BB7E-DF27-4707-BA3A-3EE0D4E0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6C7E-EDE2-45CA-BC43-C844DEE8597C}" type="datetimeFigureOut">
              <a:rPr lang="fr-CH" smtClean="0"/>
              <a:t>17.06.2024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27B72-60BE-404C-A5DB-0769643F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B80FA-38EE-45C9-9585-07E81726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00A-A75F-4B7C-AF3B-38DA39941B3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5438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DFA69-14E8-4408-9BF1-AE42BCC3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34747-31E8-4243-92E4-8D9657784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75945-83EA-4ED6-A800-87CE79C4A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6C7E-EDE2-45CA-BC43-C844DEE8597C}" type="datetimeFigureOut">
              <a:rPr lang="fr-CH" smtClean="0"/>
              <a:t>17.06.2024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A17E-D42E-4EF6-8E52-05EC28ACF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8F694-0EC1-4119-8670-D6C331A54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C00A-A75F-4B7C-AF3B-38DA39941B3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162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51F6A-7845-43E8-B316-CC8177D0D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E4DFA-A40F-449C-9154-DE60A3BDC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1440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360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</a:pPr>
            <a:r>
              <a:rPr lang="en-US"/>
              <a:t>Third level</a:t>
            </a:r>
          </a:p>
          <a:p>
            <a:pPr marL="5760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</a:pPr>
            <a:r>
              <a:rPr lang="en-US"/>
              <a:t>Fourth level</a:t>
            </a:r>
          </a:p>
          <a:p>
            <a:pPr marL="7920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</a:pPr>
            <a:r>
              <a:rPr lang="en-US"/>
              <a:t>Fifth level</a:t>
            </a:r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20E46-CCCC-4917-9F1E-3A9FBC0FA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393950" y="2393951"/>
            <a:ext cx="5153027" cy="365126"/>
          </a:xfrm>
          <a:prstGeom prst="rect">
            <a:avLst/>
          </a:prstGeom>
          <a:solidFill>
            <a:srgbClr val="27725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E7C0D-CAF3-442B-8182-46B203845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-669922" y="5822951"/>
            <a:ext cx="1704972" cy="365126"/>
          </a:xfrm>
          <a:prstGeom prst="rect">
            <a:avLst/>
          </a:prstGeom>
          <a:solidFill>
            <a:srgbClr val="277251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CH"/>
              <a:t>Slide </a:t>
            </a:r>
            <a:fld id="{AE7AB8F1-4733-4A39-AAC8-D155B08B3517}" type="slidenum">
              <a:rPr lang="fr-CH" smtClean="0"/>
              <a:pPr/>
              <a:t>‹#›</a:t>
            </a:fld>
            <a:endParaRPr lang="fr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8D40C-4BDB-426B-B793-EBB6FAB7074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48850" y="6409599"/>
            <a:ext cx="2273541" cy="397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1FFB92-E615-4DAC-A7CE-9B57AB13667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3855" y="6326515"/>
            <a:ext cx="904995" cy="4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1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CH" sz="4400" kern="1200" cap="small" baseline="0" dirty="0">
          <a:solidFill>
            <a:srgbClr val="29735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58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74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33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49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CH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5bdfebe5-ce3c-4bb6-8895-4b409aeb07a8/reports/58a1e9ad-ede4-475a-a43a-304bcd8934fa/ReportSection59e3b85d0e843b71f62f?redirectedFromSignup=1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limate-emergency.msf.ch/" TargetMode="External"/><Relationship Id="rId4" Type="http://schemas.openxmlformats.org/officeDocument/2006/relationships/hyperlink" Target="mailto:dikolela.kalubi@geneva.msf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2298"/>
            <a:ext cx="12395200" cy="702259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71332" y="817806"/>
            <a:ext cx="11052535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spc="37" dirty="0">
                <a:solidFill>
                  <a:srgbClr val="FFFFFF"/>
                </a:solidFill>
                <a:latin typeface="DM Sans" pitchFamily="2" charset="77"/>
                <a:cs typeface="Aharoni"/>
              </a:rPr>
              <a:t>MSF Switzerland </a:t>
            </a:r>
          </a:p>
          <a:p>
            <a:pPr algn="ctr"/>
            <a:r>
              <a:rPr lang="en-US" sz="6000" b="1" spc="37" dirty="0">
                <a:solidFill>
                  <a:srgbClr val="FFFFFF"/>
                </a:solidFill>
                <a:latin typeface="DM Sans" pitchFamily="2" charset="77"/>
                <a:cs typeface="Aharoni"/>
              </a:rPr>
              <a:t>Climate and Environmental Roadmap</a:t>
            </a:r>
            <a:endParaRPr lang="en-GB" sz="4800" b="1" i="1" spc="37" dirty="0">
              <a:solidFill>
                <a:srgbClr val="FFFFFF"/>
              </a:solidFill>
              <a:latin typeface="DM Sans" pitchFamily="2" charset="77"/>
              <a:cs typeface="Aharoni"/>
            </a:endParaRPr>
          </a:p>
          <a:p>
            <a:pPr algn="ctr"/>
            <a:endParaRPr lang="en-GB" sz="6000" b="1" spc="37" dirty="0">
              <a:solidFill>
                <a:srgbClr val="FFFFFF"/>
              </a:solidFill>
              <a:latin typeface="DM Sans" pitchFamily="2" charset="77"/>
              <a:cs typeface="Aharoni"/>
            </a:endParaRPr>
          </a:p>
          <a:p>
            <a:pPr algn="ctr"/>
            <a:br>
              <a:rPr lang="en-GB" sz="4400" b="1" spc="37" dirty="0">
                <a:solidFill>
                  <a:srgbClr val="FFFFFF"/>
                </a:solidFill>
                <a:latin typeface="DM Sans" pitchFamily="2" charset="77"/>
                <a:cs typeface="Aharoni"/>
              </a:rPr>
            </a:br>
            <a:r>
              <a:rPr lang="en-US" sz="2800" b="1" spc="37" dirty="0">
                <a:solidFill>
                  <a:srgbClr val="FFFFFF"/>
                </a:solidFill>
                <a:latin typeface="DM Sans" pitchFamily="2" charset="77"/>
                <a:cs typeface="Aharoni"/>
              </a:rPr>
              <a:t>Towards Net Zero: SDC Workshop "Reducing the CO2 footprint in the Aid Sector"</a:t>
            </a:r>
            <a:r>
              <a:rPr lang="en-GB" sz="2800" b="1" spc="37" dirty="0">
                <a:solidFill>
                  <a:srgbClr val="FFFFFF"/>
                </a:solidFill>
                <a:latin typeface="DM Sans" pitchFamily="2" charset="77"/>
                <a:cs typeface="Aharoni"/>
              </a:rPr>
              <a:t> – June 18</a:t>
            </a:r>
            <a:r>
              <a:rPr lang="en-GB" sz="2800" b="1" spc="37" baseline="30000" dirty="0">
                <a:solidFill>
                  <a:srgbClr val="FFFFFF"/>
                </a:solidFill>
                <a:latin typeface="DM Sans" pitchFamily="2" charset="77"/>
                <a:cs typeface="Aharoni"/>
              </a:rPr>
              <a:t>th</a:t>
            </a:r>
            <a:r>
              <a:rPr lang="en-GB" sz="2800" b="1" spc="37" dirty="0">
                <a:solidFill>
                  <a:srgbClr val="FFFFFF"/>
                </a:solidFill>
                <a:latin typeface="DM Sans" pitchFamily="2" charset="77"/>
                <a:cs typeface="Aharoni"/>
              </a:rPr>
              <a:t>, 2024</a:t>
            </a:r>
            <a:endParaRPr lang="en-GB" sz="1600" b="1" i="1" dirty="0">
              <a:latin typeface="DM Sans" pitchFamily="2" charset="77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34AC594-75F2-72C2-C3EC-FF70136C03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5321" y="106036"/>
            <a:ext cx="2003228" cy="10969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house with solar panels on top of it&#10;&#10;Description automatically generated">
            <a:extLst>
              <a:ext uri="{FF2B5EF4-FFF2-40B4-BE49-F238E27FC236}">
                <a16:creationId xmlns:a16="http://schemas.microsoft.com/office/drawing/2014/main" id="{E40E5F82-940A-48CE-4487-C4CF61C8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CE4A9-44EA-D822-4C07-3198C0ADC9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/>
              <a:t>60% of MSF-CH </a:t>
            </a:r>
            <a:r>
              <a:rPr lang="fr-CH" dirty="0" err="1"/>
              <a:t>medical</a:t>
            </a:r>
            <a:r>
              <a:rPr lang="fr-CH" dirty="0"/>
              <a:t> </a:t>
            </a:r>
            <a:r>
              <a:rPr lang="fr-CH" dirty="0" err="1"/>
              <a:t>warehouses</a:t>
            </a:r>
            <a:r>
              <a:rPr lang="fr-CH" dirty="0"/>
              <a:t> </a:t>
            </a:r>
            <a:r>
              <a:rPr lang="fr-CH" dirty="0" err="1"/>
              <a:t>insulated</a:t>
            </a:r>
            <a:endParaRPr lang="fr-CH" dirty="0"/>
          </a:p>
          <a:p>
            <a:r>
              <a:rPr lang="en-US" dirty="0"/>
              <a:t>35% of MSF-CH projects are equipped with solar panels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FF42C-C819-F362-91F7-943CDEB0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Energy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34C6B1B-2F45-9799-26C4-6EF930E5D8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2037229"/>
            <a:ext cx="5181600" cy="30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0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a beach with buildings and a plane flying&#10;&#10;Description automatically generated">
            <a:extLst>
              <a:ext uri="{FF2B5EF4-FFF2-40B4-BE49-F238E27FC236}">
                <a16:creationId xmlns:a16="http://schemas.microsoft.com/office/drawing/2014/main" id="{ADE174B5-2331-81DD-576C-3D6B9CD0D6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6" y="0"/>
            <a:ext cx="1215842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61911-9CE5-01AE-DE83-FBE9ECA90D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/>
              <a:t>60% of missions have optimised their fleet movements.</a:t>
            </a:r>
            <a:endParaRPr lang="fr-CH"/>
          </a:p>
          <a:p>
            <a:pPr lvl="0">
              <a:spcAft>
                <a:spcPts val="1000"/>
              </a:spcAft>
            </a:pPr>
            <a:r>
              <a:rPr lang="en-GB"/>
              <a:t>20% of missions use compact cars instead of the usual AWD vehicle.</a:t>
            </a:r>
            <a:r>
              <a:rPr lang="fr-CH"/>
              <a:t>     </a:t>
            </a:r>
          </a:p>
          <a:p>
            <a:pPr>
              <a:spcAft>
                <a:spcPts val="1000"/>
              </a:spcAft>
            </a:pPr>
            <a:r>
              <a:rPr lang="en-GB"/>
              <a:t>25% of missions have delivered Eco-driving or Sustainable Fleet Management training sessions over the last two years. </a:t>
            </a:r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A0E57-E78A-2C33-1FD2-055E678F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Fleet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A8C9AA-31BE-23F4-6469-60086415F3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978" y="2055813"/>
            <a:ext cx="4767851" cy="3577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46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and person pushing a trash can&#10;&#10;Description automatically generated">
            <a:extLst>
              <a:ext uri="{FF2B5EF4-FFF2-40B4-BE49-F238E27FC236}">
                <a16:creationId xmlns:a16="http://schemas.microsoft.com/office/drawing/2014/main" id="{9AB3BFCB-446F-2FDD-19E2-84B38DC366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04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EC1F8-F8F0-B376-191C-08A6D201E4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/>
              <a:t>Waste management plans in 16 countries</a:t>
            </a:r>
          </a:p>
          <a:p>
            <a:r>
              <a:rPr lang="fr-CH" dirty="0"/>
              <a:t>MSF-CH Waste Management Platform</a:t>
            </a:r>
          </a:p>
          <a:p>
            <a:r>
              <a:rPr lang="fr-CH" dirty="0"/>
              <a:t>Monitoring </a:t>
            </a:r>
            <a:r>
              <a:rPr lang="fr-CH" dirty="0" err="1"/>
              <a:t>tool</a:t>
            </a:r>
            <a:r>
              <a:rPr lang="fr-CH" dirty="0"/>
              <a:t> </a:t>
            </a:r>
            <a:r>
              <a:rPr lang="fr-CH" dirty="0" err="1"/>
              <a:t>being</a:t>
            </a:r>
            <a:r>
              <a:rPr lang="fr-CH" dirty="0"/>
              <a:t> </a:t>
            </a:r>
            <a:r>
              <a:rPr lang="fr-CH" dirty="0" err="1"/>
              <a:t>developped</a:t>
            </a:r>
            <a:endParaRPr lang="fr-CH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725120-2AF2-8A12-8564-190FF4DB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Waste</a:t>
            </a:r>
          </a:p>
        </p:txBody>
      </p:sp>
    </p:spTree>
    <p:extLst>
      <p:ext uri="{BB962C8B-B14F-4D97-AF65-F5344CB8AC3E}">
        <p14:creationId xmlns:p14="http://schemas.microsoft.com/office/powerpoint/2010/main" val="117837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erson giving a massage to a person&#10;&#10;Description automatically generated">
            <a:extLst>
              <a:ext uri="{FF2B5EF4-FFF2-40B4-BE49-F238E27FC236}">
                <a16:creationId xmlns:a16="http://schemas.microsoft.com/office/drawing/2014/main" id="{CE1BFC00-530A-7A3C-21FA-4A5EDBF1F1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51904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A9C208-A6CC-4F66-5606-EE7DAE0231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/>
              <a:t>Single use items</a:t>
            </a:r>
          </a:p>
          <a:p>
            <a:pPr lvl="1"/>
            <a:r>
              <a:rPr lang="fr-CH" dirty="0" err="1"/>
              <a:t>Surgical</a:t>
            </a:r>
            <a:r>
              <a:rPr lang="fr-CH" dirty="0"/>
              <a:t> </a:t>
            </a:r>
            <a:r>
              <a:rPr lang="fr-CH" dirty="0" err="1"/>
              <a:t>masks</a:t>
            </a:r>
            <a:endParaRPr lang="fr-CH" dirty="0"/>
          </a:p>
          <a:p>
            <a:pPr lvl="1"/>
            <a:r>
              <a:rPr lang="fr-CH" dirty="0" err="1"/>
              <a:t>Gloves</a:t>
            </a:r>
            <a:endParaRPr lang="fr-CH" dirty="0"/>
          </a:p>
          <a:p>
            <a:pPr lvl="1"/>
            <a:r>
              <a:rPr lang="fr-CH" dirty="0"/>
              <a:t>TIC </a:t>
            </a:r>
            <a:r>
              <a:rPr lang="fr-CH" dirty="0" err="1"/>
              <a:t>Rethinking</a:t>
            </a:r>
            <a:r>
              <a:rPr lang="fr-CH" dirty="0"/>
              <a:t> single use </a:t>
            </a:r>
          </a:p>
          <a:p>
            <a:pPr lvl="1"/>
            <a:r>
              <a:rPr lang="fr-CH" dirty="0"/>
              <a:t>…</a:t>
            </a:r>
          </a:p>
          <a:p>
            <a:r>
              <a:rPr lang="fr-CH" dirty="0" err="1"/>
              <a:t>Medical</a:t>
            </a:r>
            <a:r>
              <a:rPr lang="fr-CH" dirty="0"/>
              <a:t> </a:t>
            </a:r>
            <a:r>
              <a:rPr lang="fr-CH" err="1"/>
              <a:t>equipment</a:t>
            </a:r>
            <a:endParaRPr lang="fr-CH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0BD5B3-32C9-B97B-3488-0BA5E1EEB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Medical</a:t>
            </a:r>
            <a:r>
              <a:rPr lang="fr-CH" dirty="0"/>
              <a:t> </a:t>
            </a:r>
            <a:r>
              <a:rPr lang="fr-CH" dirty="0" err="1"/>
              <a:t>Practises</a:t>
            </a:r>
            <a:endParaRPr lang="fr-C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76E1AD-BF4C-24B3-B991-54CAF482E0B5}"/>
              </a:ext>
            </a:extLst>
          </p:cNvPr>
          <p:cNvSpPr txBox="1">
            <a:spLocks/>
          </p:cNvSpPr>
          <p:nvPr/>
        </p:nvSpPr>
        <p:spPr>
          <a:xfrm>
            <a:off x="6172200" y="3977594"/>
            <a:ext cx="5181600" cy="20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8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4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3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9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C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9D906-7A2D-4C34-DE42-BC7883DA1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271" y="1385885"/>
            <a:ext cx="1939067" cy="274955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62018A9-D1F6-34EC-A910-AFF827553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5390" y="3624034"/>
            <a:ext cx="1845239" cy="237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7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map of africa with ships and a green line&#10;&#10;Description automatically generated">
            <a:extLst>
              <a:ext uri="{FF2B5EF4-FFF2-40B4-BE49-F238E27FC236}">
                <a16:creationId xmlns:a16="http://schemas.microsoft.com/office/drawing/2014/main" id="{A0C61403-4FC5-2AF0-6F5C-42C1AF70D8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8A6B6C-7222-C505-2918-FCAC96F774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800" dirty="0">
                <a:latin typeface="Arial" panose="020B0604020202020204" pitchFamily="34" charset="0"/>
                <a:ea typeface="MS PGothic" panose="020B0600070205080204" pitchFamily="34" charset="-128"/>
              </a:rPr>
              <a:t>MSF-CH flight emissions fell by at least 40% during COVID. However, travel emissions returned to pre-pandemic levels in 2023</a:t>
            </a:r>
          </a:p>
          <a:p>
            <a:pPr algn="l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1800" dirty="0">
                <a:latin typeface="Arial" panose="020B0604020202020204" pitchFamily="34" charset="0"/>
                <a:ea typeface="MS PGothic" panose="020B0600070205080204" pitchFamily="34" charset="-128"/>
              </a:rPr>
              <a:t>Travel intensity, i.e. the number of miles compared by international staff, </a:t>
            </a:r>
            <a:r>
              <a:rPr lang="en-GB"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have decreased by 23%</a:t>
            </a:r>
            <a:r>
              <a:rPr lang="fr-CH" sz="1800" dirty="0">
                <a:latin typeface="Arial" panose="020B0604020202020204" pitchFamily="34" charset="0"/>
                <a:ea typeface="MS PGothic" panose="020B0600070205080204" pitchFamily="34" charset="-128"/>
              </a:rPr>
              <a:t> </a:t>
            </a:r>
            <a:r>
              <a:rPr lang="en-GB" sz="1800" dirty="0">
                <a:latin typeface="Arial" panose="020B0604020202020204" pitchFamily="34" charset="0"/>
                <a:ea typeface="MS PGothic" panose="020B0600070205080204" pitchFamily="34" charset="-128"/>
              </a:rPr>
              <a:t> during 2019 </a:t>
            </a:r>
          </a:p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1800" b="1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Approximately 30%</a:t>
            </a:r>
            <a:r>
              <a:rPr lang="en-GB" sz="1800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 of MSF-CH staff took an international flight in 2022</a:t>
            </a:r>
          </a:p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1800" dirty="0">
                <a:latin typeface="Arial" panose="020B0604020202020204" pitchFamily="34" charset="0"/>
                <a:ea typeface="MS PGothic" panose="020B0600070205080204" pitchFamily="34" charset="-128"/>
              </a:rPr>
              <a:t>Everyone is responsible, but no one is accountable</a:t>
            </a:r>
          </a:p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fr-CH" sz="18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D9EF60-F845-6BE9-2AE6-97724B2E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Travel</a:t>
            </a:r>
            <a:endParaRPr lang="fr-CH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4F1616-7B1B-25F8-AAF4-C797B396AF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899899" y="1520826"/>
            <a:ext cx="3047172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1432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1B010-0706-1E64-A2F1-70FFCE5BBF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err="1"/>
              <a:t>Various</a:t>
            </a:r>
            <a:r>
              <a:rPr lang="fr-CH" dirty="0"/>
              <a:t> quantitative and qualitatives </a:t>
            </a:r>
            <a:r>
              <a:rPr lang="fr-CH" dirty="0" err="1"/>
              <a:t>studies</a:t>
            </a:r>
            <a:r>
              <a:rPr lang="fr-CH" dirty="0"/>
              <a:t> have been </a:t>
            </a:r>
            <a:r>
              <a:rPr lang="fr-CH" dirty="0" err="1"/>
              <a:t>done</a:t>
            </a:r>
            <a:endParaRPr lang="fr-CH" dirty="0"/>
          </a:p>
          <a:p>
            <a:r>
              <a:rPr lang="fr-CH" dirty="0"/>
              <a:t>MSF-CH </a:t>
            </a:r>
            <a:r>
              <a:rPr lang="fr-CH" dirty="0" err="1"/>
              <a:t>supply</a:t>
            </a:r>
            <a:r>
              <a:rPr lang="fr-CH" dirty="0"/>
              <a:t> </a:t>
            </a:r>
            <a:r>
              <a:rPr lang="fr-CH" dirty="0" err="1"/>
              <a:t>chain</a:t>
            </a:r>
            <a:r>
              <a:rPr lang="fr-CH" dirty="0"/>
              <a:t> </a:t>
            </a:r>
            <a:r>
              <a:rPr lang="fr-CH" dirty="0" err="1"/>
              <a:t>sustainability</a:t>
            </a:r>
            <a:r>
              <a:rPr lang="fr-CH" dirty="0"/>
              <a:t> roadmap to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available</a:t>
            </a:r>
            <a:r>
              <a:rPr lang="fr-CH" dirty="0"/>
              <a:t> in 2024</a:t>
            </a:r>
          </a:p>
          <a:p>
            <a:r>
              <a:rPr lang="en-GB" dirty="0"/>
              <a:t>Sustainability assessments have been conducted for 53 out of 168 key international suppliers</a:t>
            </a:r>
            <a:endParaRPr lang="fr-CH" dirty="0"/>
          </a:p>
        </p:txBody>
      </p:sp>
      <p:pic>
        <p:nvPicPr>
          <p:cNvPr id="6" name="Content Placeholder 5" descr="A person standing on a pile of objects&#10;&#10;Description automatically generated">
            <a:extLst>
              <a:ext uri="{FF2B5EF4-FFF2-40B4-BE49-F238E27FC236}">
                <a16:creationId xmlns:a16="http://schemas.microsoft.com/office/drawing/2014/main" id="{00272D4D-EFA8-CA98-0EDE-C3F283B034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15" y="0"/>
            <a:ext cx="5260086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99BAEFB-2C43-6C7A-7422-7A65FB35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Supply</a:t>
            </a:r>
            <a:r>
              <a:rPr lang="fr-CH" dirty="0"/>
              <a:t> Chain</a:t>
            </a:r>
          </a:p>
        </p:txBody>
      </p:sp>
    </p:spTree>
    <p:extLst>
      <p:ext uri="{BB962C8B-B14F-4D97-AF65-F5344CB8AC3E}">
        <p14:creationId xmlns:p14="http://schemas.microsoft.com/office/powerpoint/2010/main" val="1317927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ard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2373B5C-54FC-457C-8396-B1323B120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7548D8-95FA-1B34-842F-8C8B9BBC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9" y="1208314"/>
            <a:ext cx="4191001" cy="870857"/>
          </a:xfrm>
        </p:spPr>
        <p:txBody>
          <a:bodyPr>
            <a:normAutofit fontScale="90000"/>
          </a:bodyPr>
          <a:lstStyle/>
          <a:p>
            <a:r>
              <a:rPr lang="fr-CH" dirty="0"/>
              <a:t>Monitoring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48971F-4A7B-6498-9A21-FC0919BAA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7" name="Content Placeholder 4" descr="A screenshot of a compu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1B990EE-A000-7B28-E1FA-5A75FBBC27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8817" y="2136676"/>
            <a:ext cx="4390269" cy="27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8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oard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90FFD93-608A-07F6-BFCE-F9346822C3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EAA20A-71F0-97EE-66EB-ABF28CE6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059"/>
            <a:ext cx="10515600" cy="1325563"/>
          </a:xfrm>
        </p:spPr>
        <p:txBody>
          <a:bodyPr/>
          <a:lstStyle/>
          <a:p>
            <a:r>
              <a:rPr lang="fr-CH" b="1" dirty="0"/>
              <a:t>Monitoring</a:t>
            </a:r>
          </a:p>
        </p:txBody>
      </p:sp>
      <p:pic>
        <p:nvPicPr>
          <p:cNvPr id="4" name="Image 4" descr="Une image contenant plein air, sol, véhicule, voiture&#10;&#10;Description générée automatiquement">
            <a:extLst>
              <a:ext uri="{FF2B5EF4-FFF2-40B4-BE49-F238E27FC236}">
                <a16:creationId xmlns:a16="http://schemas.microsoft.com/office/drawing/2014/main" id="{FE905DB2-D418-70D4-B4F4-68FA412D8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31" y="2068285"/>
            <a:ext cx="2502235" cy="16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olar panels on a roof&#10;&#10;Description automatically generated">
            <a:extLst>
              <a:ext uri="{FF2B5EF4-FFF2-40B4-BE49-F238E27FC236}">
                <a16:creationId xmlns:a16="http://schemas.microsoft.com/office/drawing/2014/main" id="{0B8FB8CB-0FD3-1EAE-CD6A-EDAF7F482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41" y="2068285"/>
            <a:ext cx="3346487" cy="1676342"/>
          </a:xfrm>
          <a:prstGeom prst="rect">
            <a:avLst/>
          </a:prstGeom>
        </p:spPr>
      </p:pic>
      <p:grpSp>
        <p:nvGrpSpPr>
          <p:cNvPr id="6" name="Diagram 1">
            <a:extLst>
              <a:ext uri="{FF2B5EF4-FFF2-40B4-BE49-F238E27FC236}">
                <a16:creationId xmlns:a16="http://schemas.microsoft.com/office/drawing/2014/main" id="{A7D221C8-4F19-63B4-172D-5B7087F77262}"/>
              </a:ext>
            </a:extLst>
          </p:cNvPr>
          <p:cNvGrpSpPr/>
          <p:nvPr/>
        </p:nvGrpSpPr>
        <p:grpSpPr>
          <a:xfrm>
            <a:off x="2157378" y="3915612"/>
            <a:ext cx="7877244" cy="473346"/>
            <a:chOff x="0" y="0"/>
            <a:chExt cx="5485055" cy="33019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3B3C898-872F-7634-2588-7A973C74DAF5}"/>
                </a:ext>
              </a:extLst>
            </p:cNvPr>
            <p:cNvSpPr/>
            <p:nvPr/>
          </p:nvSpPr>
          <p:spPr>
            <a:xfrm>
              <a:off x="0" y="0"/>
              <a:ext cx="1305964" cy="3301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5966"/>
                <a:gd name="f7" fmla="val 330200"/>
                <a:gd name="f8" fmla="val 1140866"/>
                <a:gd name="f9" fmla="val 165100"/>
                <a:gd name="f10" fmla="+- 0 0 -90"/>
                <a:gd name="f11" fmla="*/ f3 1 1305966"/>
                <a:gd name="f12" fmla="*/ f4 1 330200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1305966"/>
                <a:gd name="f21" fmla="*/ f17 1 330200"/>
                <a:gd name="f22" fmla="*/ 0 f18 1"/>
                <a:gd name="f23" fmla="*/ 0 f17 1"/>
                <a:gd name="f24" fmla="*/ 1140866 f18 1"/>
                <a:gd name="f25" fmla="*/ 1305966 f18 1"/>
                <a:gd name="f26" fmla="*/ 165100 f17 1"/>
                <a:gd name="f27" fmla="*/ 330200 f17 1"/>
                <a:gd name="f28" fmla="+- f19 0 f1"/>
                <a:gd name="f29" fmla="*/ f22 1 1305966"/>
                <a:gd name="f30" fmla="*/ f23 1 330200"/>
                <a:gd name="f31" fmla="*/ f24 1 1305966"/>
                <a:gd name="f32" fmla="*/ f25 1 1305966"/>
                <a:gd name="f33" fmla="*/ f26 1 330200"/>
                <a:gd name="f34" fmla="*/ f27 1 330200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1305966" h="330200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681" tIns="45335" rIns="105220" bIns="45335" anchor="ctr" anchorCtr="1" compatLnSpc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fr-CH" sz="1650" kern="1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</a:t>
              </a:r>
              <a:endParaRPr lang="fr-CH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2903FB0-A260-4CC8-0EED-9011D5AC184D}"/>
                </a:ext>
              </a:extLst>
            </p:cNvPr>
            <p:cNvSpPr/>
            <p:nvPr/>
          </p:nvSpPr>
          <p:spPr>
            <a:xfrm>
              <a:off x="1044775" y="0"/>
              <a:ext cx="1305964" cy="3301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5966"/>
                <a:gd name="f7" fmla="val 330200"/>
                <a:gd name="f8" fmla="val 1140866"/>
                <a:gd name="f9" fmla="val 165100"/>
                <a:gd name="f10" fmla="+- 0 0 -90"/>
                <a:gd name="f11" fmla="*/ f3 1 1305966"/>
                <a:gd name="f12" fmla="*/ f4 1 330200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1305966"/>
                <a:gd name="f21" fmla="*/ f17 1 330200"/>
                <a:gd name="f22" fmla="*/ 0 f18 1"/>
                <a:gd name="f23" fmla="*/ 0 f17 1"/>
                <a:gd name="f24" fmla="*/ 1140866 f18 1"/>
                <a:gd name="f25" fmla="*/ 1305966 f18 1"/>
                <a:gd name="f26" fmla="*/ 165100 f17 1"/>
                <a:gd name="f27" fmla="*/ 330200 f17 1"/>
                <a:gd name="f28" fmla="*/ 165100 f18 1"/>
                <a:gd name="f29" fmla="+- f19 0 f1"/>
                <a:gd name="f30" fmla="*/ f22 1 1305966"/>
                <a:gd name="f31" fmla="*/ f23 1 330200"/>
                <a:gd name="f32" fmla="*/ f24 1 1305966"/>
                <a:gd name="f33" fmla="*/ f25 1 1305966"/>
                <a:gd name="f34" fmla="*/ f26 1 330200"/>
                <a:gd name="f35" fmla="*/ f27 1 330200"/>
                <a:gd name="f36" fmla="*/ f28 1 1305966"/>
                <a:gd name="f37" fmla="*/ f13 1 f20"/>
                <a:gd name="f38" fmla="*/ f14 1 f20"/>
                <a:gd name="f39" fmla="*/ f13 1 f21"/>
                <a:gd name="f40" fmla="*/ f15 1 f21"/>
                <a:gd name="f41" fmla="*/ f30 1 f20"/>
                <a:gd name="f42" fmla="*/ f31 1 f21"/>
                <a:gd name="f43" fmla="*/ f32 1 f20"/>
                <a:gd name="f44" fmla="*/ f33 1 f20"/>
                <a:gd name="f45" fmla="*/ f34 1 f21"/>
                <a:gd name="f46" fmla="*/ f35 1 f21"/>
                <a:gd name="f47" fmla="*/ f36 1 f20"/>
                <a:gd name="f48" fmla="*/ f37 f11 1"/>
                <a:gd name="f49" fmla="*/ f38 f11 1"/>
                <a:gd name="f50" fmla="*/ f40 f12 1"/>
                <a:gd name="f51" fmla="*/ f39 f12 1"/>
                <a:gd name="f52" fmla="*/ f41 f11 1"/>
                <a:gd name="f53" fmla="*/ f42 f12 1"/>
                <a:gd name="f54" fmla="*/ f43 f11 1"/>
                <a:gd name="f55" fmla="*/ f44 f11 1"/>
                <a:gd name="f56" fmla="*/ f45 f12 1"/>
                <a:gd name="f57" fmla="*/ f46 f12 1"/>
                <a:gd name="f58" fmla="*/ f4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2" y="f53"/>
                </a:cxn>
                <a:cxn ang="f29">
                  <a:pos x="f54" y="f53"/>
                </a:cxn>
                <a:cxn ang="f29">
                  <a:pos x="f55" y="f56"/>
                </a:cxn>
                <a:cxn ang="f29">
                  <a:pos x="f54" y="f57"/>
                </a:cxn>
                <a:cxn ang="f29">
                  <a:pos x="f52" y="f57"/>
                </a:cxn>
                <a:cxn ang="f29">
                  <a:pos x="f58" y="f56"/>
                </a:cxn>
                <a:cxn ang="f29">
                  <a:pos x="f52" y="f53"/>
                </a:cxn>
              </a:cxnLst>
              <a:rect l="f48" t="f51" r="f49" b="f50"/>
              <a:pathLst>
                <a:path w="1305966" h="330200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4823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3107" tIns="45335" rIns="187772" bIns="45335" anchor="ctr" anchorCtr="1" compatLnSpc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fr-CH" sz="1650" kern="1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Activity</a:t>
              </a:r>
              <a:endParaRPr lang="fr-CH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0CA9ED-2D4E-7CC2-8AA1-0F28EE82857B}"/>
                </a:ext>
              </a:extLst>
            </p:cNvPr>
            <p:cNvSpPr/>
            <p:nvPr/>
          </p:nvSpPr>
          <p:spPr>
            <a:xfrm>
              <a:off x="2089550" y="0"/>
              <a:ext cx="1305964" cy="3301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5966"/>
                <a:gd name="f7" fmla="val 330200"/>
                <a:gd name="f8" fmla="val 1140866"/>
                <a:gd name="f9" fmla="val 165100"/>
                <a:gd name="f10" fmla="+- 0 0 -90"/>
                <a:gd name="f11" fmla="*/ f3 1 1305966"/>
                <a:gd name="f12" fmla="*/ f4 1 330200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1305966"/>
                <a:gd name="f21" fmla="*/ f17 1 330200"/>
                <a:gd name="f22" fmla="*/ 0 f18 1"/>
                <a:gd name="f23" fmla="*/ 0 f17 1"/>
                <a:gd name="f24" fmla="*/ 1140866 f18 1"/>
                <a:gd name="f25" fmla="*/ 1305966 f18 1"/>
                <a:gd name="f26" fmla="*/ 165100 f17 1"/>
                <a:gd name="f27" fmla="*/ 330200 f17 1"/>
                <a:gd name="f28" fmla="*/ 165100 f18 1"/>
                <a:gd name="f29" fmla="+- f19 0 f1"/>
                <a:gd name="f30" fmla="*/ f22 1 1305966"/>
                <a:gd name="f31" fmla="*/ f23 1 330200"/>
                <a:gd name="f32" fmla="*/ f24 1 1305966"/>
                <a:gd name="f33" fmla="*/ f25 1 1305966"/>
                <a:gd name="f34" fmla="*/ f26 1 330200"/>
                <a:gd name="f35" fmla="*/ f27 1 330200"/>
                <a:gd name="f36" fmla="*/ f28 1 1305966"/>
                <a:gd name="f37" fmla="*/ f13 1 f20"/>
                <a:gd name="f38" fmla="*/ f14 1 f20"/>
                <a:gd name="f39" fmla="*/ f13 1 f21"/>
                <a:gd name="f40" fmla="*/ f15 1 f21"/>
                <a:gd name="f41" fmla="*/ f30 1 f20"/>
                <a:gd name="f42" fmla="*/ f31 1 f21"/>
                <a:gd name="f43" fmla="*/ f32 1 f20"/>
                <a:gd name="f44" fmla="*/ f33 1 f20"/>
                <a:gd name="f45" fmla="*/ f34 1 f21"/>
                <a:gd name="f46" fmla="*/ f35 1 f21"/>
                <a:gd name="f47" fmla="*/ f36 1 f20"/>
                <a:gd name="f48" fmla="*/ f37 f11 1"/>
                <a:gd name="f49" fmla="*/ f38 f11 1"/>
                <a:gd name="f50" fmla="*/ f40 f12 1"/>
                <a:gd name="f51" fmla="*/ f39 f12 1"/>
                <a:gd name="f52" fmla="*/ f41 f11 1"/>
                <a:gd name="f53" fmla="*/ f42 f12 1"/>
                <a:gd name="f54" fmla="*/ f43 f11 1"/>
                <a:gd name="f55" fmla="*/ f44 f11 1"/>
                <a:gd name="f56" fmla="*/ f45 f12 1"/>
                <a:gd name="f57" fmla="*/ f46 f12 1"/>
                <a:gd name="f58" fmla="*/ f4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2" y="f53"/>
                </a:cxn>
                <a:cxn ang="f29">
                  <a:pos x="f54" y="f53"/>
                </a:cxn>
                <a:cxn ang="f29">
                  <a:pos x="f55" y="f56"/>
                </a:cxn>
                <a:cxn ang="f29">
                  <a:pos x="f54" y="f57"/>
                </a:cxn>
                <a:cxn ang="f29">
                  <a:pos x="f52" y="f57"/>
                </a:cxn>
                <a:cxn ang="f29">
                  <a:pos x="f58" y="f56"/>
                </a:cxn>
                <a:cxn ang="f29">
                  <a:pos x="f52" y="f53"/>
                </a:cxn>
              </a:cxnLst>
              <a:rect l="f48" t="f51" r="f49" b="f50"/>
              <a:pathLst>
                <a:path w="1305966" h="330200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D966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3107" tIns="45335" rIns="187772" bIns="45335" anchor="ctr" anchorCtr="1" compatLnSpc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fr-CH" sz="1650" kern="1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Output</a:t>
              </a:r>
              <a:endParaRPr lang="fr-CH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E869475-887A-78C2-D5D4-72B969650AC0}"/>
                </a:ext>
              </a:extLst>
            </p:cNvPr>
            <p:cNvSpPr/>
            <p:nvPr/>
          </p:nvSpPr>
          <p:spPr>
            <a:xfrm>
              <a:off x="3134325" y="0"/>
              <a:ext cx="1305964" cy="3301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5966"/>
                <a:gd name="f7" fmla="val 330200"/>
                <a:gd name="f8" fmla="val 1140866"/>
                <a:gd name="f9" fmla="val 165100"/>
                <a:gd name="f10" fmla="+- 0 0 -90"/>
                <a:gd name="f11" fmla="*/ f3 1 1305966"/>
                <a:gd name="f12" fmla="*/ f4 1 330200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1305966"/>
                <a:gd name="f21" fmla="*/ f17 1 330200"/>
                <a:gd name="f22" fmla="*/ 0 f18 1"/>
                <a:gd name="f23" fmla="*/ 0 f17 1"/>
                <a:gd name="f24" fmla="*/ 1140866 f18 1"/>
                <a:gd name="f25" fmla="*/ 1305966 f18 1"/>
                <a:gd name="f26" fmla="*/ 165100 f17 1"/>
                <a:gd name="f27" fmla="*/ 330200 f17 1"/>
                <a:gd name="f28" fmla="*/ 165100 f18 1"/>
                <a:gd name="f29" fmla="+- f19 0 f1"/>
                <a:gd name="f30" fmla="*/ f22 1 1305966"/>
                <a:gd name="f31" fmla="*/ f23 1 330200"/>
                <a:gd name="f32" fmla="*/ f24 1 1305966"/>
                <a:gd name="f33" fmla="*/ f25 1 1305966"/>
                <a:gd name="f34" fmla="*/ f26 1 330200"/>
                <a:gd name="f35" fmla="*/ f27 1 330200"/>
                <a:gd name="f36" fmla="*/ f28 1 1305966"/>
                <a:gd name="f37" fmla="*/ f13 1 f20"/>
                <a:gd name="f38" fmla="*/ f14 1 f20"/>
                <a:gd name="f39" fmla="*/ f13 1 f21"/>
                <a:gd name="f40" fmla="*/ f15 1 f21"/>
                <a:gd name="f41" fmla="*/ f30 1 f20"/>
                <a:gd name="f42" fmla="*/ f31 1 f21"/>
                <a:gd name="f43" fmla="*/ f32 1 f20"/>
                <a:gd name="f44" fmla="*/ f33 1 f20"/>
                <a:gd name="f45" fmla="*/ f34 1 f21"/>
                <a:gd name="f46" fmla="*/ f35 1 f21"/>
                <a:gd name="f47" fmla="*/ f36 1 f20"/>
                <a:gd name="f48" fmla="*/ f37 f11 1"/>
                <a:gd name="f49" fmla="*/ f38 f11 1"/>
                <a:gd name="f50" fmla="*/ f40 f12 1"/>
                <a:gd name="f51" fmla="*/ f39 f12 1"/>
                <a:gd name="f52" fmla="*/ f41 f11 1"/>
                <a:gd name="f53" fmla="*/ f42 f12 1"/>
                <a:gd name="f54" fmla="*/ f43 f11 1"/>
                <a:gd name="f55" fmla="*/ f44 f11 1"/>
                <a:gd name="f56" fmla="*/ f45 f12 1"/>
                <a:gd name="f57" fmla="*/ f46 f12 1"/>
                <a:gd name="f58" fmla="*/ f4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2" y="f53"/>
                </a:cxn>
                <a:cxn ang="f29">
                  <a:pos x="f54" y="f53"/>
                </a:cxn>
                <a:cxn ang="f29">
                  <a:pos x="f55" y="f56"/>
                </a:cxn>
                <a:cxn ang="f29">
                  <a:pos x="f54" y="f57"/>
                </a:cxn>
                <a:cxn ang="f29">
                  <a:pos x="f52" y="f57"/>
                </a:cxn>
                <a:cxn ang="f29">
                  <a:pos x="f58" y="f56"/>
                </a:cxn>
                <a:cxn ang="f29">
                  <a:pos x="f52" y="f53"/>
                </a:cxn>
              </a:cxnLst>
              <a:rect l="f48" t="f51" r="f49" b="f50"/>
              <a:pathLst>
                <a:path w="1305966" h="330200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3107" tIns="45335" rIns="187772" bIns="45335" anchor="ctr" anchorCtr="1" compatLnSpc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fr-CH" sz="1650" kern="1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Outcome</a:t>
              </a:r>
              <a:endParaRPr lang="fr-CH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CA34C7-A46F-F0E4-8969-F4ABB9A629FC}"/>
                </a:ext>
              </a:extLst>
            </p:cNvPr>
            <p:cNvSpPr/>
            <p:nvPr/>
          </p:nvSpPr>
          <p:spPr>
            <a:xfrm>
              <a:off x="4179091" y="0"/>
              <a:ext cx="1305964" cy="3301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5966"/>
                <a:gd name="f7" fmla="val 330200"/>
                <a:gd name="f8" fmla="val 1140866"/>
                <a:gd name="f9" fmla="val 165100"/>
                <a:gd name="f10" fmla="+- 0 0 -90"/>
                <a:gd name="f11" fmla="*/ f3 1 1305966"/>
                <a:gd name="f12" fmla="*/ f4 1 330200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1305966"/>
                <a:gd name="f21" fmla="*/ f17 1 330200"/>
                <a:gd name="f22" fmla="*/ 0 f18 1"/>
                <a:gd name="f23" fmla="*/ 0 f17 1"/>
                <a:gd name="f24" fmla="*/ 1140866 f18 1"/>
                <a:gd name="f25" fmla="*/ 1305966 f18 1"/>
                <a:gd name="f26" fmla="*/ 165100 f17 1"/>
                <a:gd name="f27" fmla="*/ 330200 f17 1"/>
                <a:gd name="f28" fmla="*/ 165100 f18 1"/>
                <a:gd name="f29" fmla="+- f19 0 f1"/>
                <a:gd name="f30" fmla="*/ f22 1 1305966"/>
                <a:gd name="f31" fmla="*/ f23 1 330200"/>
                <a:gd name="f32" fmla="*/ f24 1 1305966"/>
                <a:gd name="f33" fmla="*/ f25 1 1305966"/>
                <a:gd name="f34" fmla="*/ f26 1 330200"/>
                <a:gd name="f35" fmla="*/ f27 1 330200"/>
                <a:gd name="f36" fmla="*/ f28 1 1305966"/>
                <a:gd name="f37" fmla="*/ f13 1 f20"/>
                <a:gd name="f38" fmla="*/ f14 1 f20"/>
                <a:gd name="f39" fmla="*/ f13 1 f21"/>
                <a:gd name="f40" fmla="*/ f15 1 f21"/>
                <a:gd name="f41" fmla="*/ f30 1 f20"/>
                <a:gd name="f42" fmla="*/ f31 1 f21"/>
                <a:gd name="f43" fmla="*/ f32 1 f20"/>
                <a:gd name="f44" fmla="*/ f33 1 f20"/>
                <a:gd name="f45" fmla="*/ f34 1 f21"/>
                <a:gd name="f46" fmla="*/ f35 1 f21"/>
                <a:gd name="f47" fmla="*/ f36 1 f20"/>
                <a:gd name="f48" fmla="*/ f37 f11 1"/>
                <a:gd name="f49" fmla="*/ f38 f11 1"/>
                <a:gd name="f50" fmla="*/ f40 f12 1"/>
                <a:gd name="f51" fmla="*/ f39 f12 1"/>
                <a:gd name="f52" fmla="*/ f41 f11 1"/>
                <a:gd name="f53" fmla="*/ f42 f12 1"/>
                <a:gd name="f54" fmla="*/ f43 f11 1"/>
                <a:gd name="f55" fmla="*/ f44 f11 1"/>
                <a:gd name="f56" fmla="*/ f45 f12 1"/>
                <a:gd name="f57" fmla="*/ f46 f12 1"/>
                <a:gd name="f58" fmla="*/ f4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2" y="f53"/>
                </a:cxn>
                <a:cxn ang="f29">
                  <a:pos x="f54" y="f53"/>
                </a:cxn>
                <a:cxn ang="f29">
                  <a:pos x="f55" y="f56"/>
                </a:cxn>
                <a:cxn ang="f29">
                  <a:pos x="f54" y="f57"/>
                </a:cxn>
                <a:cxn ang="f29">
                  <a:pos x="f52" y="f57"/>
                </a:cxn>
                <a:cxn ang="f29">
                  <a:pos x="f58" y="f56"/>
                </a:cxn>
                <a:cxn ang="f29">
                  <a:pos x="f52" y="f53"/>
                </a:cxn>
              </a:cxnLst>
              <a:rect l="f48" t="f51" r="f49" b="f50"/>
              <a:pathLst>
                <a:path w="1305966" h="330200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D966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3107" tIns="45335" rIns="187772" bIns="45335" anchor="ctr" anchorCtr="1" compatLnSpc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fr-CH" sz="1650" kern="1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Impact</a:t>
              </a:r>
              <a:endParaRPr lang="fr-CH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824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a large sign&#10;&#10;Description automatically generated">
            <a:extLst>
              <a:ext uri="{FF2B5EF4-FFF2-40B4-BE49-F238E27FC236}">
                <a16:creationId xmlns:a16="http://schemas.microsoft.com/office/drawing/2014/main" id="{61EE8B14-2E19-FF99-4A97-4DD02A3954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B1646A-DDF5-2375-239E-B8249A02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B6929-F4E7-FECB-9AC3-9CB076117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/>
              <a:t>Beginning</a:t>
            </a:r>
            <a:r>
              <a:rPr lang="fr-CH" dirty="0"/>
              <a:t> of a long </a:t>
            </a:r>
            <a:r>
              <a:rPr lang="fr-CH" dirty="0" err="1"/>
              <a:t>journey</a:t>
            </a:r>
            <a:endParaRPr lang="fr-CH" dirty="0"/>
          </a:p>
          <a:p>
            <a:r>
              <a:rPr lang="fr-CH" dirty="0" err="1"/>
              <a:t>Continuous</a:t>
            </a:r>
            <a:r>
              <a:rPr lang="fr-CH" dirty="0"/>
              <a:t> </a:t>
            </a:r>
            <a:r>
              <a:rPr lang="fr-CH" dirty="0" err="1"/>
              <a:t>improvement</a:t>
            </a:r>
            <a:r>
              <a:rPr lang="fr-CH" dirty="0"/>
              <a:t> </a:t>
            </a:r>
          </a:p>
          <a:p>
            <a:r>
              <a:rPr lang="fr-CH" dirty="0"/>
              <a:t>Collective efforts</a:t>
            </a:r>
          </a:p>
          <a:p>
            <a:r>
              <a:rPr lang="fr-CH" dirty="0" err="1"/>
              <a:t>Learn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each</a:t>
            </a:r>
            <a:r>
              <a:rPr lang="fr-CH" dirty="0"/>
              <a:t> </a:t>
            </a:r>
            <a:r>
              <a:rPr lang="fr-CH" dirty="0" err="1"/>
              <a:t>other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17073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ABAECC-4B40-79F9-4B77-65C29ED2C3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6D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9EB1D-723C-FCFA-077C-E94F60D2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cap="small" dirty="0" err="1">
                <a:solidFill>
                  <a:srgbClr val="297353"/>
                </a:solidFill>
                <a:latin typeface="+mn-lt"/>
              </a:rPr>
              <a:t>Thank</a:t>
            </a:r>
            <a:r>
              <a:rPr lang="fr-CH" cap="small" dirty="0">
                <a:solidFill>
                  <a:srgbClr val="297353"/>
                </a:solidFill>
                <a:latin typeface="+mn-lt"/>
              </a:rPr>
              <a:t> </a:t>
            </a:r>
            <a:r>
              <a:rPr lang="fr-CH" cap="small" dirty="0" err="1">
                <a:solidFill>
                  <a:srgbClr val="297353"/>
                </a:solidFill>
                <a:latin typeface="+mn-lt"/>
              </a:rPr>
              <a:t>you</a:t>
            </a:r>
            <a:r>
              <a:rPr lang="fr-CH" cap="small" dirty="0">
                <a:solidFill>
                  <a:srgbClr val="297353"/>
                </a:solidFill>
                <a:latin typeface="+mn-lt"/>
              </a:rPr>
              <a:t> for </a:t>
            </a:r>
            <a:r>
              <a:rPr lang="fr-CH" cap="small" dirty="0" err="1">
                <a:solidFill>
                  <a:srgbClr val="297353"/>
                </a:solidFill>
                <a:latin typeface="+mn-lt"/>
              </a:rPr>
              <a:t>your</a:t>
            </a:r>
            <a:r>
              <a:rPr lang="fr-CH" cap="small" dirty="0">
                <a:solidFill>
                  <a:srgbClr val="297353"/>
                </a:solidFill>
                <a:latin typeface="+mn-lt"/>
              </a:rPr>
              <a:t> 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4741E-C340-9135-0515-D1AB30D8B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9" name="Content Placeholder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ADFA80C-E441-A453-956C-3919DAECD9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67" y="1330035"/>
            <a:ext cx="5260433" cy="476455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7410DB-B2BD-D314-F933-375EFF294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9513" y="1103960"/>
            <a:ext cx="5183188" cy="823912"/>
          </a:xfrm>
        </p:spPr>
        <p:txBody>
          <a:bodyPr/>
          <a:lstStyle/>
          <a:p>
            <a:pPr algn="ctr"/>
            <a:r>
              <a:rPr lang="fr-CH" dirty="0"/>
              <a:t>Progress Report – April 2024</a:t>
            </a:r>
          </a:p>
        </p:txBody>
      </p:sp>
      <p:pic>
        <p:nvPicPr>
          <p:cNvPr id="7" name="Content Placeholder 13" descr="A qr code with a person on it&#10;&#10;Description automatically generated">
            <a:extLst>
              <a:ext uri="{FF2B5EF4-FFF2-40B4-BE49-F238E27FC236}">
                <a16:creationId xmlns:a16="http://schemas.microsoft.com/office/drawing/2014/main" id="{ABDCD682-E3A3-F608-1819-D03DA0ADD7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3" y="1926865"/>
            <a:ext cx="3684588" cy="3684588"/>
          </a:xfr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B067C7E-A010-7969-D28A-DCD08B5AE8BF}"/>
              </a:ext>
            </a:extLst>
          </p:cNvPr>
          <p:cNvSpPr txBox="1">
            <a:spLocks/>
          </p:cNvSpPr>
          <p:nvPr/>
        </p:nvSpPr>
        <p:spPr>
          <a:xfrm>
            <a:off x="1020910" y="5229117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dirty="0">
                <a:hlinkClick r:id="rId4"/>
              </a:rPr>
              <a:t>dikolela.kalubi@geneva.msf.org</a:t>
            </a:r>
            <a:endParaRPr lang="fr-CH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A1EBE40-0DDA-9B0F-95CC-1AF5769F596A}"/>
              </a:ext>
            </a:extLst>
          </p:cNvPr>
          <p:cNvSpPr txBox="1">
            <a:spLocks/>
          </p:cNvSpPr>
          <p:nvPr/>
        </p:nvSpPr>
        <p:spPr>
          <a:xfrm>
            <a:off x="6313241" y="5225164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dirty="0">
                <a:hlinkClick r:id="rId5"/>
              </a:rPr>
              <a:t>https://climate-emergency.msf.ch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6249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4D3B5C-1FBD-EC17-5D2B-46591281D1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28603" y="514356"/>
            <a:ext cx="8415338" cy="594995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AF8CFB-F213-5436-6A7A-3035E984BDB4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8529641" y="1584331"/>
          <a:ext cx="3538538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9029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1B8F30-8A47-F543-13E7-D9898A48C9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0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DBF6A-4BA0-409F-ACF4-0D4D449FAB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2913" y="266700"/>
            <a:ext cx="5399087" cy="1900238"/>
          </a:xfrm>
        </p:spPr>
        <p:txBody>
          <a:bodyPr>
            <a:normAutofit fontScale="90000"/>
          </a:bodyPr>
          <a:lstStyle/>
          <a:p>
            <a:pPr algn="ctr"/>
            <a:r>
              <a:rPr lang="fr-CH" cap="small" dirty="0" err="1">
                <a:solidFill>
                  <a:srgbClr val="297353"/>
                </a:solidFill>
                <a:latin typeface="+mn-lt"/>
              </a:rPr>
              <a:t>Comprehensive</a:t>
            </a:r>
            <a:r>
              <a:rPr lang="fr-CH" cap="small" dirty="0">
                <a:solidFill>
                  <a:srgbClr val="297353"/>
                </a:solidFill>
                <a:latin typeface="+mn-lt"/>
              </a:rPr>
              <a:t> </a:t>
            </a:r>
            <a:r>
              <a:rPr lang="fr-CH" cap="small" dirty="0" err="1">
                <a:solidFill>
                  <a:srgbClr val="297353"/>
                </a:solidFill>
                <a:latin typeface="+mn-lt"/>
              </a:rPr>
              <a:t>aproach</a:t>
            </a:r>
            <a:r>
              <a:rPr lang="fr-CH" cap="small" dirty="0">
                <a:solidFill>
                  <a:srgbClr val="297353"/>
                </a:solidFill>
                <a:latin typeface="+mn-lt"/>
              </a:rPr>
              <a:t>: </a:t>
            </a:r>
            <a:br>
              <a:rPr lang="fr-CH" cap="small" dirty="0">
                <a:solidFill>
                  <a:srgbClr val="297353"/>
                </a:solidFill>
                <a:latin typeface="+mn-lt"/>
              </a:rPr>
            </a:br>
            <a:r>
              <a:rPr lang="fr-CH" cap="small" dirty="0" err="1">
                <a:solidFill>
                  <a:srgbClr val="297353"/>
                </a:solidFill>
                <a:latin typeface="+mn-lt"/>
              </a:rPr>
              <a:t>Planetary</a:t>
            </a:r>
            <a:r>
              <a:rPr lang="fr-CH" cap="small" dirty="0">
                <a:solidFill>
                  <a:srgbClr val="297353"/>
                </a:solidFill>
                <a:latin typeface="+mn-lt"/>
              </a:rPr>
              <a:t> </a:t>
            </a:r>
            <a:r>
              <a:rPr lang="fr-CH" cap="small" dirty="0" err="1">
                <a:solidFill>
                  <a:srgbClr val="297353"/>
                </a:solidFill>
                <a:latin typeface="+mn-lt"/>
              </a:rPr>
              <a:t>health</a:t>
            </a:r>
            <a:endParaRPr lang="fr-CH" cap="small" dirty="0">
              <a:solidFill>
                <a:srgbClr val="297353"/>
              </a:solidFill>
              <a:latin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8DE3C4-4535-926D-C5B9-B6F245B59E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76268" y="1943781"/>
            <a:ext cx="3822700" cy="374332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Operations</a:t>
            </a:r>
            <a:r>
              <a:rPr lang="en-GB" dirty="0"/>
              <a:t>: Endeavouring to respond to the related growing humanitarian consequences and health impacts on the most vulnerable communities,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Footprint</a:t>
            </a:r>
            <a:r>
              <a:rPr lang="en-GB" dirty="0"/>
              <a:t>: reducing the organisation’s environmental footprint.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Advocacy</a:t>
            </a:r>
            <a:r>
              <a:rPr lang="en-GB" dirty="0"/>
              <a:t>: Bearing witness to the consequences of the climate crisis on the health and wellbeing of our patient populations.</a:t>
            </a:r>
            <a:endParaRPr lang="fr-CH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Content Placeholder 5" descr="A picture containing map&#10;&#10;Description automatically generated">
            <a:extLst>
              <a:ext uri="{FF2B5EF4-FFF2-40B4-BE49-F238E27FC236}">
                <a16:creationId xmlns:a16="http://schemas.microsoft.com/office/drawing/2014/main" id="{FE7C2405-6552-4D08-9488-3DF310F51B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93"/>
          <a:stretch/>
        </p:blipFill>
        <p:spPr>
          <a:xfrm>
            <a:off x="0" y="64394"/>
            <a:ext cx="6383237" cy="6894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BF04C0-4972-4FD9-B3EF-054454D9DC4F}"/>
              </a:ext>
            </a:extLst>
          </p:cNvPr>
          <p:cNvSpPr/>
          <p:nvPr/>
        </p:nvSpPr>
        <p:spPr>
          <a:xfrm>
            <a:off x="1397780" y="1751558"/>
            <a:ext cx="1419225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8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①</a:t>
            </a:r>
            <a:endParaRPr kumimoji="0" lang="fr-CH" sz="1800" b="1" i="0" u="none" strike="noStrike" kern="1200" cap="none" spc="0" normalizeH="0" baseline="0" noProof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E6A7B1-2B2C-4BC0-979A-2D529CE82971}"/>
              </a:ext>
            </a:extLst>
          </p:cNvPr>
          <p:cNvSpPr/>
          <p:nvPr/>
        </p:nvSpPr>
        <p:spPr>
          <a:xfrm>
            <a:off x="5433692" y="2680535"/>
            <a:ext cx="94954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8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1A3DF8-119E-4608-BE3B-9CC3E8705173}"/>
              </a:ext>
            </a:extLst>
          </p:cNvPr>
          <p:cNvSpPr/>
          <p:nvPr/>
        </p:nvSpPr>
        <p:spPr>
          <a:xfrm>
            <a:off x="3658966" y="655684"/>
            <a:ext cx="1000857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8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5310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881657-EB48-7274-24C3-BC79F40280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0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57F76-34C7-4828-84BF-1B56248F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 err="1"/>
              <a:t>Halving</a:t>
            </a:r>
            <a:r>
              <a:rPr lang="fr-CH" b="1" dirty="0"/>
              <a:t> MSF-</a:t>
            </a:r>
            <a:r>
              <a:rPr lang="fr-CH" b="1" dirty="0" err="1"/>
              <a:t>CH’s</a:t>
            </a:r>
            <a:r>
              <a:rPr lang="fr-CH" b="1" dirty="0"/>
              <a:t> CO</a:t>
            </a:r>
            <a:r>
              <a:rPr lang="fr-CH" b="1" baseline="-25000" dirty="0"/>
              <a:t>2</a:t>
            </a:r>
            <a:r>
              <a:rPr lang="fr-CH" b="1" dirty="0"/>
              <a:t> </a:t>
            </a:r>
            <a:r>
              <a:rPr lang="fr-CH" b="1" dirty="0" err="1"/>
              <a:t>emissions</a:t>
            </a:r>
            <a:r>
              <a:rPr lang="fr-CH" b="1" dirty="0"/>
              <a:t> by 2030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F10D3-5634-4059-BD4F-FC97B8583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r>
              <a:rPr lang="fr-CH" dirty="0"/>
              <a:t>«</a:t>
            </a:r>
            <a:r>
              <a:rPr lang="en-US" sz="4800" dirty="0">
                <a:latin typeface="Indie Flower" panose="02000000000000000000" pitchFamily="2" charset="0"/>
              </a:rPr>
              <a:t>If we don't yet know exactly how we're going to get there, we know we have to. [...] We simply have no other choice.</a:t>
            </a:r>
            <a:r>
              <a:rPr lang="fr-CH" sz="4800" b="1" dirty="0">
                <a:latin typeface="Juice ITC" panose="04040403040A02020202" pitchFamily="82" charset="0"/>
              </a:rPr>
              <a:t> </a:t>
            </a:r>
            <a:r>
              <a:rPr lang="fr-CH" dirty="0"/>
              <a:t>»</a:t>
            </a:r>
          </a:p>
          <a:p>
            <a:pPr marL="0" indent="0" algn="r">
              <a:buNone/>
            </a:pPr>
            <a:r>
              <a:rPr lang="fr-CH" i="1" dirty="0"/>
              <a:t>MSF-CH </a:t>
            </a:r>
            <a:r>
              <a:rPr lang="fr-CH" i="1" dirty="0" err="1"/>
              <a:t>Director</a:t>
            </a:r>
            <a:r>
              <a:rPr lang="fr-CH" i="1" dirty="0"/>
              <a:t> of Operations (2021)</a:t>
            </a:r>
          </a:p>
        </p:txBody>
      </p:sp>
    </p:spTree>
    <p:extLst>
      <p:ext uri="{BB962C8B-B14F-4D97-AF65-F5344CB8AC3E}">
        <p14:creationId xmlns:p14="http://schemas.microsoft.com/office/powerpoint/2010/main" val="362967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E844F2-85FB-4556-8FF1-08220CE928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0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C35DCA-D554-355E-5B61-988273DAE8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F4F034-DC61-DD38-B8A8-2C614C93A3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337BEF-BEF3-4A84-8C69-6278D661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" y="409061"/>
            <a:ext cx="10774680" cy="1325563"/>
          </a:xfrm>
        </p:spPr>
        <p:txBody>
          <a:bodyPr/>
          <a:lstStyle/>
          <a:p>
            <a:r>
              <a:rPr lang="fr-CH" dirty="0"/>
              <a:t>MSF-CH </a:t>
            </a:r>
            <a:r>
              <a:rPr lang="fr-CH" dirty="0" err="1"/>
              <a:t>Climate</a:t>
            </a:r>
            <a:r>
              <a:rPr lang="fr-CH" dirty="0"/>
              <a:t> and Environnemental Roadmap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DFCB3AA-48F2-407C-89DF-825DC33857F6}"/>
              </a:ext>
            </a:extLst>
          </p:cNvPr>
          <p:cNvSpPr txBox="1">
            <a:spLocks/>
          </p:cNvSpPr>
          <p:nvPr/>
        </p:nvSpPr>
        <p:spPr>
          <a:xfrm>
            <a:off x="102973" y="5929593"/>
            <a:ext cx="5586367" cy="673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8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4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3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9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CH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54FCA0-8C4A-4DB2-ABBD-5E9EDD4CF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9989"/>
            <a:ext cx="3046805" cy="4360175"/>
          </a:xfrm>
          <a:prstGeom prst="rect">
            <a:avLst/>
          </a:prstGeom>
        </p:spPr>
      </p:pic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1032B7EE-F793-4559-8C01-B10FCDA729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40" y="1867545"/>
            <a:ext cx="6399687" cy="452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8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BBB60A-E517-CA0C-046F-2A8573BFFF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0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extBox 2"/>
          <p:cNvSpPr txBox="1"/>
          <p:nvPr/>
        </p:nvSpPr>
        <p:spPr>
          <a:xfrm>
            <a:off x="732445" y="4851770"/>
            <a:ext cx="2658777" cy="264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33"/>
              </a:lnSpc>
            </a:pPr>
            <a:r>
              <a:rPr lang="en-US" sz="1867">
                <a:latin typeface="Aharoni" panose="02010803020104030203" pitchFamily="2" charset="-79"/>
              </a:rPr>
              <a:t>GOODS AND SERVICES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82912" y="1389035"/>
            <a:ext cx="2658777" cy="26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3"/>
              </a:lnSpc>
            </a:pPr>
            <a:r>
              <a:rPr lang="en-US" sz="1867" b="1">
                <a:latin typeface="Aharoni"/>
                <a:cs typeface="Aharoni"/>
              </a:rPr>
              <a:t>MEDICAL PRACTICES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5039" y="662618"/>
            <a:ext cx="2591144" cy="264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33"/>
              </a:lnSpc>
            </a:pPr>
            <a:r>
              <a:rPr lang="en-US" sz="1867" b="1">
                <a:latin typeface="Aharoni" panose="02010803020104030203" pitchFamily="2" charset="-79"/>
              </a:rPr>
              <a:t>TRANSPORT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8268" y="1044419"/>
            <a:ext cx="537693" cy="31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2133" b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3443" y="1109279"/>
            <a:ext cx="2794048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solidFill>
                  <a:srgbClr val="0070C0"/>
                </a:solidFill>
                <a:latin typeface="Arial"/>
                <a:cs typeface="Arial"/>
              </a:rPr>
              <a:t>Air travel reduction</a:t>
            </a:r>
            <a:endParaRPr lang="en-US" sz="1467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8266" y="1960802"/>
            <a:ext cx="537693" cy="31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2133" b="1">
                <a:latin typeface="Aharoni" panose="02010803020104030203" pitchFamily="2" charset="-79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3443" y="1481944"/>
            <a:ext cx="2427165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 size, composition and movements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8266" y="2693752"/>
            <a:ext cx="537693" cy="31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2133" b="1">
                <a:latin typeface="Aharoni" panose="02010803020104030203" pitchFamily="2" charset="-79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3443" y="2034145"/>
            <a:ext cx="2794048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 panose="020B0604020202020204" pitchFamily="34" charset="0"/>
              </a:rPr>
              <a:t>Home office commuting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8266" y="3085148"/>
            <a:ext cx="53769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2000" b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3443" y="2406810"/>
            <a:ext cx="2794047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 panose="020B0604020202020204" pitchFamily="34" charset="0"/>
              </a:rPr>
              <a:t>Greener transport companies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5039" y="3460145"/>
            <a:ext cx="53769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2000" b="1">
                <a:solidFill>
                  <a:srgbClr val="05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63443" y="2779475"/>
            <a:ext cx="2794047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 panose="020B0604020202020204" pitchFamily="34" charset="0"/>
              </a:rPr>
              <a:t>Backorders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8266" y="3796328"/>
            <a:ext cx="537693" cy="31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latin typeface="Aharoni" panose="02010803020104030203" pitchFamily="2" charset="-79"/>
              </a:rPr>
              <a:t>08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63443" y="3524804"/>
            <a:ext cx="2798409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solidFill>
                  <a:srgbClr val="05B050"/>
                </a:solidFill>
                <a:latin typeface="Arial" panose="020B0604020202020204" pitchFamily="34" charset="0"/>
              </a:rPr>
              <a:t>Needs forecasting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8266" y="4192696"/>
            <a:ext cx="537693" cy="31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latin typeface="Aharoni" panose="02010803020104030203" pitchFamily="2" charset="-79"/>
              </a:rPr>
              <a:t>09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63443" y="3897469"/>
            <a:ext cx="2810887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 panose="020B0604020202020204" pitchFamily="34" charset="0"/>
              </a:rPr>
              <a:t>Shipment consolidation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8689" y="5209894"/>
            <a:ext cx="480195" cy="3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sz="2133" b="1">
                <a:solidFill>
                  <a:srgbClr val="05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63443" y="4270132"/>
            <a:ext cx="2411411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 panose="020B0604020202020204" pitchFamily="34" charset="0"/>
              </a:rPr>
              <a:t>Goods positioning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3646" y="5294637"/>
            <a:ext cx="2411411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en-US" sz="1467" b="1">
                <a:solidFill>
                  <a:srgbClr val="05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criteria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08689" y="5708542"/>
            <a:ext cx="480195" cy="3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latin typeface="Aharoni" panose="02010803020104030203" pitchFamily="2" charset="-79"/>
              </a:rPr>
              <a:t>12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83646" y="5800908"/>
            <a:ext cx="2849361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 panose="020B0604020202020204" pitchFamily="34" charset="0"/>
              </a:rPr>
              <a:t>Packaging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8679" y="6124732"/>
            <a:ext cx="480195" cy="3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latin typeface="Aharoni" panose="02010803020104030203" pitchFamily="2" charset="-79"/>
              </a:rPr>
              <a:t>13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83645" y="6214871"/>
            <a:ext cx="2862704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 panose="020B0604020202020204" pitchFamily="34" charset="0"/>
              </a:rPr>
              <a:t>Regional purchasing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459155" y="1765187"/>
            <a:ext cx="480195" cy="3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latin typeface="Aharoni"/>
                <a:cs typeface="Aharoni"/>
              </a:rPr>
              <a:t>14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011327" y="1862323"/>
            <a:ext cx="2862704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/>
                <a:cs typeface="Arial"/>
              </a:rPr>
              <a:t>Respect of protocols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537459" y="2074260"/>
            <a:ext cx="480195" cy="3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solidFill>
                  <a:srgbClr val="05B050"/>
                </a:solidFill>
                <a:latin typeface="Aharoni" panose="02010803020104030203" pitchFamily="2" charset="-79"/>
              </a:rPr>
              <a:t>23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110072" y="2171881"/>
            <a:ext cx="3246073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solidFill>
                  <a:srgbClr val="05B050"/>
                </a:solidFill>
                <a:latin typeface="Arial" panose="020B0604020202020204" pitchFamily="34" charset="0"/>
              </a:rPr>
              <a:t>Waste management plans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530484" y="2473676"/>
            <a:ext cx="480195" cy="3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2133" b="1">
                <a:solidFill>
                  <a:srgbClr val="05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109863" y="2534442"/>
            <a:ext cx="3207935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and </a:t>
            </a:r>
            <a:r>
              <a:rPr lang="en-US" sz="1467" b="1">
                <a:solidFill>
                  <a:srgbClr val="05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waste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464806" y="2271164"/>
            <a:ext cx="480195" cy="3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latin typeface="Aharoni"/>
                <a:cs typeface="Aharoni"/>
              </a:rPr>
              <a:t>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011327" y="2250973"/>
            <a:ext cx="282661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/>
                <a:cs typeface="Arial"/>
              </a:rPr>
              <a:t>Protocols with less environmental impact</a:t>
            </a:r>
          </a:p>
        </p:txBody>
      </p:sp>
      <p:sp>
        <p:nvSpPr>
          <p:cNvPr id="50" name="TextBox 26">
            <a:extLst>
              <a:ext uri="{FF2B5EF4-FFF2-40B4-BE49-F238E27FC236}">
                <a16:creationId xmlns:a16="http://schemas.microsoft.com/office/drawing/2014/main" id="{A34C65CD-9EFE-93A7-2677-B5883DBAB690}"/>
              </a:ext>
            </a:extLst>
          </p:cNvPr>
          <p:cNvSpPr txBox="1"/>
          <p:nvPr/>
        </p:nvSpPr>
        <p:spPr>
          <a:xfrm>
            <a:off x="578266" y="2322485"/>
            <a:ext cx="537693" cy="31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latin typeface="Aharoni" panose="02010803020104030203" pitchFamily="2" charset="-79"/>
              </a:rPr>
              <a:t>04</a:t>
            </a:r>
          </a:p>
        </p:txBody>
      </p:sp>
      <p:sp>
        <p:nvSpPr>
          <p:cNvPr id="51" name="TextBox 27">
            <a:extLst>
              <a:ext uri="{FF2B5EF4-FFF2-40B4-BE49-F238E27FC236}">
                <a16:creationId xmlns:a16="http://schemas.microsoft.com/office/drawing/2014/main" id="{FC67FB1F-D996-4662-CE97-E894564DBF0D}"/>
              </a:ext>
            </a:extLst>
          </p:cNvPr>
          <p:cNvSpPr txBox="1"/>
          <p:nvPr/>
        </p:nvSpPr>
        <p:spPr>
          <a:xfrm>
            <a:off x="1163443" y="3152139"/>
            <a:ext cx="2794047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Sea/road freight vs air freight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41334AA8-8327-4A9C-AFA3-52F26882D6F4}"/>
              </a:ext>
            </a:extLst>
          </p:cNvPr>
          <p:cNvSpPr txBox="1"/>
          <p:nvPr/>
        </p:nvSpPr>
        <p:spPr>
          <a:xfrm>
            <a:off x="8544968" y="3528856"/>
            <a:ext cx="480195" cy="3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solidFill>
                  <a:srgbClr val="05B050"/>
                </a:solidFill>
                <a:latin typeface="Aharoni" panose="02010803020104030203" pitchFamily="2" charset="-79"/>
              </a:rPr>
              <a:t>27</a:t>
            </a: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id="{466931FA-04FA-0963-85B1-6D3B2ABF1BCB}"/>
              </a:ext>
            </a:extLst>
          </p:cNvPr>
          <p:cNvSpPr txBox="1"/>
          <p:nvPr/>
        </p:nvSpPr>
        <p:spPr>
          <a:xfrm>
            <a:off x="9114351" y="3606184"/>
            <a:ext cx="3207935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solidFill>
                  <a:srgbClr val="05B050"/>
                </a:solidFill>
                <a:latin typeface="Arial" panose="020B0604020202020204" pitchFamily="34" charset="0"/>
              </a:rPr>
              <a:t>Water resources</a:t>
            </a:r>
          </a:p>
        </p:txBody>
      </p:sp>
      <p:sp>
        <p:nvSpPr>
          <p:cNvPr id="60" name="TextBox 40">
            <a:extLst>
              <a:ext uri="{FF2B5EF4-FFF2-40B4-BE49-F238E27FC236}">
                <a16:creationId xmlns:a16="http://schemas.microsoft.com/office/drawing/2014/main" id="{606906CE-6954-7C05-F0FC-B897BA26F62F}"/>
              </a:ext>
            </a:extLst>
          </p:cNvPr>
          <p:cNvSpPr txBox="1"/>
          <p:nvPr/>
        </p:nvSpPr>
        <p:spPr>
          <a:xfrm>
            <a:off x="8651355" y="1724681"/>
            <a:ext cx="2862704" cy="26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3"/>
              </a:lnSpc>
            </a:pPr>
            <a:r>
              <a:rPr lang="en-US" sz="1867" b="1">
                <a:latin typeface="Aharoni" panose="02010803020104030203" pitchFamily="2" charset="-79"/>
              </a:rPr>
              <a:t>WASTE &amp; ECOSYSTEMS</a:t>
            </a:r>
          </a:p>
        </p:txBody>
      </p:sp>
      <p:sp>
        <p:nvSpPr>
          <p:cNvPr id="62" name="TextBox 8">
            <a:extLst>
              <a:ext uri="{FF2B5EF4-FFF2-40B4-BE49-F238E27FC236}">
                <a16:creationId xmlns:a16="http://schemas.microsoft.com/office/drawing/2014/main" id="{46D348A5-01B6-7B5E-17E6-7851C4218A43}"/>
              </a:ext>
            </a:extLst>
          </p:cNvPr>
          <p:cNvSpPr txBox="1"/>
          <p:nvPr/>
        </p:nvSpPr>
        <p:spPr>
          <a:xfrm>
            <a:off x="578266" y="1486228"/>
            <a:ext cx="537693" cy="31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2133" b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02</a:t>
            </a:r>
          </a:p>
        </p:txBody>
      </p:sp>
      <p:sp>
        <p:nvSpPr>
          <p:cNvPr id="54" name="TextBox 41">
            <a:extLst>
              <a:ext uri="{FF2B5EF4-FFF2-40B4-BE49-F238E27FC236}">
                <a16:creationId xmlns:a16="http://schemas.microsoft.com/office/drawing/2014/main" id="{EDC7D25E-E7BC-7835-BEBB-08A469C615D5}"/>
              </a:ext>
            </a:extLst>
          </p:cNvPr>
          <p:cNvSpPr txBox="1"/>
          <p:nvPr/>
        </p:nvSpPr>
        <p:spPr>
          <a:xfrm>
            <a:off x="4464806" y="2823220"/>
            <a:ext cx="480195" cy="3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latin typeface="Aharoni"/>
                <a:cs typeface="Aharoni"/>
              </a:rPr>
              <a:t>16</a:t>
            </a:r>
          </a:p>
        </p:txBody>
      </p:sp>
      <p:sp>
        <p:nvSpPr>
          <p:cNvPr id="55" name="TextBox 42">
            <a:extLst>
              <a:ext uri="{FF2B5EF4-FFF2-40B4-BE49-F238E27FC236}">
                <a16:creationId xmlns:a16="http://schemas.microsoft.com/office/drawing/2014/main" id="{6797F0EC-C355-680B-64CA-390892BF12FD}"/>
              </a:ext>
            </a:extLst>
          </p:cNvPr>
          <p:cNvSpPr txBox="1"/>
          <p:nvPr/>
        </p:nvSpPr>
        <p:spPr>
          <a:xfrm>
            <a:off x="5011327" y="2834710"/>
            <a:ext cx="2526555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/>
                <a:cs typeface="Arial"/>
              </a:rPr>
              <a:t>Alternatives to current medical material</a:t>
            </a:r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E8B5297F-C105-854C-97FB-034B2B5D61D2}"/>
              </a:ext>
            </a:extLst>
          </p:cNvPr>
          <p:cNvSpPr txBox="1"/>
          <p:nvPr/>
        </p:nvSpPr>
        <p:spPr>
          <a:xfrm>
            <a:off x="8530484" y="2834323"/>
            <a:ext cx="480195" cy="3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467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133" b="1">
                <a:solidFill>
                  <a:srgbClr val="05B050"/>
                </a:solidFill>
                <a:latin typeface="Aharoni" panose="02010803020104030203" pitchFamily="2" charset="-79"/>
              </a:rPr>
              <a:t>5</a:t>
            </a:r>
          </a:p>
        </p:txBody>
      </p:sp>
      <p:sp>
        <p:nvSpPr>
          <p:cNvPr id="65" name="TextBox 39">
            <a:extLst>
              <a:ext uri="{FF2B5EF4-FFF2-40B4-BE49-F238E27FC236}">
                <a16:creationId xmlns:a16="http://schemas.microsoft.com/office/drawing/2014/main" id="{677B55E2-30F5-67C6-A589-DC2DBB41D5A1}"/>
              </a:ext>
            </a:extLst>
          </p:cNvPr>
          <p:cNvSpPr txBox="1"/>
          <p:nvPr/>
        </p:nvSpPr>
        <p:spPr>
          <a:xfrm>
            <a:off x="9109863" y="2897003"/>
            <a:ext cx="3207935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 and </a:t>
            </a:r>
            <a:r>
              <a:rPr lang="en-US" sz="1467" b="1">
                <a:solidFill>
                  <a:srgbClr val="05B050"/>
                </a:solidFill>
                <a:latin typeface="Arial" panose="020B0604020202020204" pitchFamily="34" charset="0"/>
              </a:rPr>
              <a:t>recycling</a:t>
            </a:r>
          </a:p>
        </p:txBody>
      </p:sp>
      <p:sp>
        <p:nvSpPr>
          <p:cNvPr id="66" name="TextBox 38">
            <a:extLst>
              <a:ext uri="{FF2B5EF4-FFF2-40B4-BE49-F238E27FC236}">
                <a16:creationId xmlns:a16="http://schemas.microsoft.com/office/drawing/2014/main" id="{F6272234-7D27-80B8-7E61-D055F0445A7A}"/>
              </a:ext>
            </a:extLst>
          </p:cNvPr>
          <p:cNvSpPr txBox="1"/>
          <p:nvPr/>
        </p:nvSpPr>
        <p:spPr>
          <a:xfrm>
            <a:off x="8537459" y="3183522"/>
            <a:ext cx="480195" cy="3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solidFill>
                  <a:srgbClr val="05B050"/>
                </a:solidFill>
                <a:latin typeface="Aharoni" panose="02010803020104030203" pitchFamily="2" charset="-79"/>
              </a:rPr>
              <a:t>26</a:t>
            </a:r>
          </a:p>
        </p:txBody>
      </p:sp>
      <p:sp>
        <p:nvSpPr>
          <p:cNvPr id="67" name="TextBox 39">
            <a:extLst>
              <a:ext uri="{FF2B5EF4-FFF2-40B4-BE49-F238E27FC236}">
                <a16:creationId xmlns:a16="http://schemas.microsoft.com/office/drawing/2014/main" id="{E2115C0F-D9CF-B2B8-1C79-9C529762582B}"/>
              </a:ext>
            </a:extLst>
          </p:cNvPr>
          <p:cNvSpPr txBox="1"/>
          <p:nvPr/>
        </p:nvSpPr>
        <p:spPr>
          <a:xfrm>
            <a:off x="9109863" y="3250667"/>
            <a:ext cx="3207935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solidFill>
                  <a:srgbClr val="05B050"/>
                </a:solidFill>
                <a:latin typeface="Arial" panose="020B0604020202020204" pitchFamily="34" charset="0"/>
              </a:rPr>
              <a:t>Waste treatment alternatives</a:t>
            </a:r>
          </a:p>
        </p:txBody>
      </p:sp>
      <p:sp>
        <p:nvSpPr>
          <p:cNvPr id="68" name="TextBox 39">
            <a:extLst>
              <a:ext uri="{FF2B5EF4-FFF2-40B4-BE49-F238E27FC236}">
                <a16:creationId xmlns:a16="http://schemas.microsoft.com/office/drawing/2014/main" id="{689F2ABE-9EF5-1531-BFD2-B3660EA1DE66}"/>
              </a:ext>
            </a:extLst>
          </p:cNvPr>
          <p:cNvSpPr txBox="1"/>
          <p:nvPr/>
        </p:nvSpPr>
        <p:spPr>
          <a:xfrm>
            <a:off x="9109863" y="3958113"/>
            <a:ext cx="3207935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solidFill>
                  <a:srgbClr val="05B050"/>
                </a:solidFill>
                <a:latin typeface="Arial" panose="020B0604020202020204" pitchFamily="34" charset="0"/>
              </a:rPr>
              <a:t>Environmental impact analysis</a:t>
            </a:r>
          </a:p>
        </p:txBody>
      </p:sp>
      <p:sp>
        <p:nvSpPr>
          <p:cNvPr id="69" name="TextBox 39">
            <a:extLst>
              <a:ext uri="{FF2B5EF4-FFF2-40B4-BE49-F238E27FC236}">
                <a16:creationId xmlns:a16="http://schemas.microsoft.com/office/drawing/2014/main" id="{0B72F42B-1718-0BCD-0746-839A4A8C8C5C}"/>
              </a:ext>
            </a:extLst>
          </p:cNvPr>
          <p:cNvSpPr txBox="1"/>
          <p:nvPr/>
        </p:nvSpPr>
        <p:spPr>
          <a:xfrm>
            <a:off x="9114351" y="4299005"/>
            <a:ext cx="3207935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 panose="020B0604020202020204" pitchFamily="34" charset="0"/>
              </a:rPr>
              <a:t>Land and biodiversity</a:t>
            </a:r>
          </a:p>
        </p:txBody>
      </p:sp>
      <p:sp>
        <p:nvSpPr>
          <p:cNvPr id="70" name="TextBox 38">
            <a:extLst>
              <a:ext uri="{FF2B5EF4-FFF2-40B4-BE49-F238E27FC236}">
                <a16:creationId xmlns:a16="http://schemas.microsoft.com/office/drawing/2014/main" id="{8ADDBF87-978D-CF4C-DBB1-78047A4358F0}"/>
              </a:ext>
            </a:extLst>
          </p:cNvPr>
          <p:cNvSpPr txBox="1"/>
          <p:nvPr/>
        </p:nvSpPr>
        <p:spPr>
          <a:xfrm>
            <a:off x="8537459" y="3887382"/>
            <a:ext cx="480195" cy="3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solidFill>
                  <a:srgbClr val="05B050"/>
                </a:solidFill>
                <a:latin typeface="Aharoni" panose="02010803020104030203" pitchFamily="2" charset="-79"/>
              </a:rPr>
              <a:t>28</a:t>
            </a:r>
          </a:p>
        </p:txBody>
      </p:sp>
      <p:sp>
        <p:nvSpPr>
          <p:cNvPr id="71" name="TextBox 38">
            <a:extLst>
              <a:ext uri="{FF2B5EF4-FFF2-40B4-BE49-F238E27FC236}">
                <a16:creationId xmlns:a16="http://schemas.microsoft.com/office/drawing/2014/main" id="{BB7AD0B9-0876-52CC-A7D8-32A0B96C2C95}"/>
              </a:ext>
            </a:extLst>
          </p:cNvPr>
          <p:cNvSpPr txBox="1"/>
          <p:nvPr/>
        </p:nvSpPr>
        <p:spPr>
          <a:xfrm>
            <a:off x="8554363" y="4220940"/>
            <a:ext cx="480195" cy="3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latin typeface="Aharoni" panose="02010803020104030203" pitchFamily="2" charset="-79"/>
              </a:rPr>
              <a:t>29</a:t>
            </a:r>
          </a:p>
        </p:txBody>
      </p:sp>
      <p:sp>
        <p:nvSpPr>
          <p:cNvPr id="79" name="TextBox 34">
            <a:extLst>
              <a:ext uri="{FF2B5EF4-FFF2-40B4-BE49-F238E27FC236}">
                <a16:creationId xmlns:a16="http://schemas.microsoft.com/office/drawing/2014/main" id="{A505DE95-6BBC-411B-82E7-C6A93B4F8A77}"/>
              </a:ext>
            </a:extLst>
          </p:cNvPr>
          <p:cNvSpPr txBox="1"/>
          <p:nvPr/>
        </p:nvSpPr>
        <p:spPr>
          <a:xfrm>
            <a:off x="4494670" y="5569616"/>
            <a:ext cx="403474" cy="31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latin typeface="Aharoni" panose="02010803020104030203" pitchFamily="2" charset="-79"/>
              </a:rPr>
              <a:t>21</a:t>
            </a:r>
          </a:p>
        </p:txBody>
      </p:sp>
      <p:sp>
        <p:nvSpPr>
          <p:cNvPr id="80" name="TextBox 35">
            <a:extLst>
              <a:ext uri="{FF2B5EF4-FFF2-40B4-BE49-F238E27FC236}">
                <a16:creationId xmlns:a16="http://schemas.microsoft.com/office/drawing/2014/main" id="{DC89E078-8DA5-D05F-D4B0-83D2597806C0}"/>
              </a:ext>
            </a:extLst>
          </p:cNvPr>
          <p:cNvSpPr txBox="1"/>
          <p:nvPr/>
        </p:nvSpPr>
        <p:spPr>
          <a:xfrm>
            <a:off x="5046231" y="5663923"/>
            <a:ext cx="3112763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 panose="020B0604020202020204" pitchFamily="34" charset="0"/>
              </a:rPr>
              <a:t>Sustainable heat production items</a:t>
            </a:r>
          </a:p>
        </p:txBody>
      </p:sp>
      <p:sp>
        <p:nvSpPr>
          <p:cNvPr id="81" name="TextBox 40">
            <a:extLst>
              <a:ext uri="{FF2B5EF4-FFF2-40B4-BE49-F238E27FC236}">
                <a16:creationId xmlns:a16="http://schemas.microsoft.com/office/drawing/2014/main" id="{3DABDEE3-C020-D1E6-C377-35797BF8C486}"/>
              </a:ext>
            </a:extLst>
          </p:cNvPr>
          <p:cNvSpPr txBox="1"/>
          <p:nvPr/>
        </p:nvSpPr>
        <p:spPr>
          <a:xfrm>
            <a:off x="4573476" y="3656064"/>
            <a:ext cx="2985835" cy="264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33"/>
              </a:lnSpc>
            </a:pPr>
            <a:r>
              <a:rPr lang="en-US" sz="1867" b="1">
                <a:latin typeface="Aharoni" panose="02010803020104030203" pitchFamily="2" charset="-79"/>
              </a:rPr>
              <a:t>BUILDINGS AND ENERGY</a:t>
            </a:r>
          </a:p>
        </p:txBody>
      </p:sp>
      <p:sp>
        <p:nvSpPr>
          <p:cNvPr id="82" name="TextBox 43">
            <a:extLst>
              <a:ext uri="{FF2B5EF4-FFF2-40B4-BE49-F238E27FC236}">
                <a16:creationId xmlns:a16="http://schemas.microsoft.com/office/drawing/2014/main" id="{E6F666C5-40A1-E339-BE32-3277880A9BCD}"/>
              </a:ext>
            </a:extLst>
          </p:cNvPr>
          <p:cNvSpPr txBox="1"/>
          <p:nvPr/>
        </p:nvSpPr>
        <p:spPr>
          <a:xfrm>
            <a:off x="4499171" y="4051667"/>
            <a:ext cx="403474" cy="31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latin typeface="Aharoni" panose="02010803020104030203" pitchFamily="2" charset="-79"/>
              </a:rPr>
              <a:t>17</a:t>
            </a:r>
          </a:p>
        </p:txBody>
      </p:sp>
      <p:sp>
        <p:nvSpPr>
          <p:cNvPr id="83" name="TextBox 44">
            <a:extLst>
              <a:ext uri="{FF2B5EF4-FFF2-40B4-BE49-F238E27FC236}">
                <a16:creationId xmlns:a16="http://schemas.microsoft.com/office/drawing/2014/main" id="{F29FD8DC-F262-56AF-248B-28300C9CBAB4}"/>
              </a:ext>
            </a:extLst>
          </p:cNvPr>
          <p:cNvSpPr txBox="1"/>
          <p:nvPr/>
        </p:nvSpPr>
        <p:spPr>
          <a:xfrm>
            <a:off x="5046506" y="4128614"/>
            <a:ext cx="2729251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 panose="020B0604020202020204" pitchFamily="34" charset="0"/>
              </a:rPr>
              <a:t>Sustainable constructions</a:t>
            </a:r>
          </a:p>
        </p:txBody>
      </p:sp>
      <p:sp>
        <p:nvSpPr>
          <p:cNvPr id="84" name="TextBox 45">
            <a:extLst>
              <a:ext uri="{FF2B5EF4-FFF2-40B4-BE49-F238E27FC236}">
                <a16:creationId xmlns:a16="http://schemas.microsoft.com/office/drawing/2014/main" id="{98F0014E-C666-54B6-110B-CB95F70E6773}"/>
              </a:ext>
            </a:extLst>
          </p:cNvPr>
          <p:cNvSpPr txBox="1"/>
          <p:nvPr/>
        </p:nvSpPr>
        <p:spPr>
          <a:xfrm>
            <a:off x="4499170" y="4440259"/>
            <a:ext cx="403474" cy="31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latin typeface="Aharoni" panose="02010803020104030203" pitchFamily="2" charset="-79"/>
              </a:rPr>
              <a:t>18</a:t>
            </a:r>
          </a:p>
        </p:txBody>
      </p:sp>
      <p:sp>
        <p:nvSpPr>
          <p:cNvPr id="85" name="TextBox 46">
            <a:extLst>
              <a:ext uri="{FF2B5EF4-FFF2-40B4-BE49-F238E27FC236}">
                <a16:creationId xmlns:a16="http://schemas.microsoft.com/office/drawing/2014/main" id="{47B1338F-6CD2-7E36-3AFB-AFB61134A339}"/>
              </a:ext>
            </a:extLst>
          </p:cNvPr>
          <p:cNvSpPr txBox="1"/>
          <p:nvPr/>
        </p:nvSpPr>
        <p:spPr>
          <a:xfrm>
            <a:off x="5046505" y="4500500"/>
            <a:ext cx="3037912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 panose="020B0604020202020204" pitchFamily="34" charset="0"/>
              </a:rPr>
              <a:t>Thermal efficiency of buildings</a:t>
            </a:r>
          </a:p>
        </p:txBody>
      </p:sp>
      <p:sp>
        <p:nvSpPr>
          <p:cNvPr id="86" name="TextBox 47">
            <a:extLst>
              <a:ext uri="{FF2B5EF4-FFF2-40B4-BE49-F238E27FC236}">
                <a16:creationId xmlns:a16="http://schemas.microsoft.com/office/drawing/2014/main" id="{92A0C87B-57DD-4544-8D6C-FB34E06EC49B}"/>
              </a:ext>
            </a:extLst>
          </p:cNvPr>
          <p:cNvSpPr txBox="1"/>
          <p:nvPr/>
        </p:nvSpPr>
        <p:spPr>
          <a:xfrm>
            <a:off x="4499170" y="4830878"/>
            <a:ext cx="403474" cy="31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19</a:t>
            </a:r>
          </a:p>
        </p:txBody>
      </p:sp>
      <p:sp>
        <p:nvSpPr>
          <p:cNvPr id="87" name="TextBox 48">
            <a:extLst>
              <a:ext uri="{FF2B5EF4-FFF2-40B4-BE49-F238E27FC236}">
                <a16:creationId xmlns:a16="http://schemas.microsoft.com/office/drawing/2014/main" id="{8F4E06D3-62BF-7DCA-4A88-D221D7C0E2D5}"/>
              </a:ext>
            </a:extLst>
          </p:cNvPr>
          <p:cNvSpPr txBox="1"/>
          <p:nvPr/>
        </p:nvSpPr>
        <p:spPr>
          <a:xfrm>
            <a:off x="5048316" y="4903688"/>
            <a:ext cx="2727441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consumption</a:t>
            </a:r>
          </a:p>
        </p:txBody>
      </p:sp>
      <p:sp>
        <p:nvSpPr>
          <p:cNvPr id="88" name="TextBox 34">
            <a:extLst>
              <a:ext uri="{FF2B5EF4-FFF2-40B4-BE49-F238E27FC236}">
                <a16:creationId xmlns:a16="http://schemas.microsoft.com/office/drawing/2014/main" id="{19F34772-A3D3-CE71-31C5-1A83F063AD75}"/>
              </a:ext>
            </a:extLst>
          </p:cNvPr>
          <p:cNvSpPr txBox="1"/>
          <p:nvPr/>
        </p:nvSpPr>
        <p:spPr>
          <a:xfrm>
            <a:off x="4499170" y="5188560"/>
            <a:ext cx="403474" cy="273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467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89" name="TextBox 35">
            <a:extLst>
              <a:ext uri="{FF2B5EF4-FFF2-40B4-BE49-F238E27FC236}">
                <a16:creationId xmlns:a16="http://schemas.microsoft.com/office/drawing/2014/main" id="{2106113F-079B-AA20-1F3C-945FA9B2B70F}"/>
              </a:ext>
            </a:extLst>
          </p:cNvPr>
          <p:cNvSpPr txBox="1"/>
          <p:nvPr/>
        </p:nvSpPr>
        <p:spPr>
          <a:xfrm>
            <a:off x="5045995" y="5273783"/>
            <a:ext cx="2711029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en-US" sz="1467" b="1">
                <a:latin typeface="Arial" panose="020B0604020202020204" pitchFamily="34" charset="0"/>
              </a:rPr>
              <a:t> </a:t>
            </a:r>
            <a:r>
              <a:rPr lang="en-US" sz="1467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</p:txBody>
      </p:sp>
      <p:sp>
        <p:nvSpPr>
          <p:cNvPr id="90" name="TextBox 34">
            <a:extLst>
              <a:ext uri="{FF2B5EF4-FFF2-40B4-BE49-F238E27FC236}">
                <a16:creationId xmlns:a16="http://schemas.microsoft.com/office/drawing/2014/main" id="{2C0E8BC6-BE6A-CB34-E018-0D80495B2F9E}"/>
              </a:ext>
            </a:extLst>
          </p:cNvPr>
          <p:cNvSpPr txBox="1"/>
          <p:nvPr/>
        </p:nvSpPr>
        <p:spPr>
          <a:xfrm>
            <a:off x="4494670" y="5960338"/>
            <a:ext cx="403474" cy="31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latin typeface="Aharoni" panose="02010803020104030203" pitchFamily="2" charset="-79"/>
              </a:rPr>
              <a:t>22</a:t>
            </a:r>
          </a:p>
        </p:txBody>
      </p:sp>
      <p:sp>
        <p:nvSpPr>
          <p:cNvPr id="91" name="TextBox 35">
            <a:extLst>
              <a:ext uri="{FF2B5EF4-FFF2-40B4-BE49-F238E27FC236}">
                <a16:creationId xmlns:a16="http://schemas.microsoft.com/office/drawing/2014/main" id="{046AA4E9-5F42-7DA1-95D0-616B4D85D28A}"/>
              </a:ext>
            </a:extLst>
          </p:cNvPr>
          <p:cNvSpPr txBox="1"/>
          <p:nvPr/>
        </p:nvSpPr>
        <p:spPr>
          <a:xfrm>
            <a:off x="5045995" y="6041595"/>
            <a:ext cx="3112763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 panose="020B0604020202020204" pitchFamily="34" charset="0"/>
              </a:rPr>
              <a:t>High global warming potential gas</a:t>
            </a:r>
          </a:p>
        </p:txBody>
      </p:sp>
      <p:sp>
        <p:nvSpPr>
          <p:cNvPr id="92" name="TextBox 40">
            <a:extLst>
              <a:ext uri="{FF2B5EF4-FFF2-40B4-BE49-F238E27FC236}">
                <a16:creationId xmlns:a16="http://schemas.microsoft.com/office/drawing/2014/main" id="{C13B781F-DEA1-F67C-918C-248CFEB6E112}"/>
              </a:ext>
            </a:extLst>
          </p:cNvPr>
          <p:cNvSpPr txBox="1"/>
          <p:nvPr/>
        </p:nvSpPr>
        <p:spPr>
          <a:xfrm>
            <a:off x="8651355" y="4924242"/>
            <a:ext cx="2862704" cy="26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3"/>
              </a:lnSpc>
            </a:pPr>
            <a:r>
              <a:rPr lang="en-US" sz="1867" b="1">
                <a:latin typeface="Aharoni" panose="02010803020104030203" pitchFamily="2" charset="-79"/>
              </a:rPr>
              <a:t>DIGITAL &amp; TRANSVERSAL</a:t>
            </a:r>
          </a:p>
        </p:txBody>
      </p:sp>
      <p:sp>
        <p:nvSpPr>
          <p:cNvPr id="93" name="TextBox 39">
            <a:extLst>
              <a:ext uri="{FF2B5EF4-FFF2-40B4-BE49-F238E27FC236}">
                <a16:creationId xmlns:a16="http://schemas.microsoft.com/office/drawing/2014/main" id="{68767F12-0B73-6C91-6E22-68B0045A86F5}"/>
              </a:ext>
            </a:extLst>
          </p:cNvPr>
          <p:cNvSpPr txBox="1"/>
          <p:nvPr/>
        </p:nvSpPr>
        <p:spPr>
          <a:xfrm>
            <a:off x="9101615" y="5368255"/>
            <a:ext cx="2521807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 panose="020B0604020202020204" pitchFamily="34" charset="0"/>
              </a:rPr>
              <a:t>Data storage and transfer</a:t>
            </a:r>
          </a:p>
        </p:txBody>
      </p:sp>
      <p:sp>
        <p:nvSpPr>
          <p:cNvPr id="94" name="TextBox 38">
            <a:extLst>
              <a:ext uri="{FF2B5EF4-FFF2-40B4-BE49-F238E27FC236}">
                <a16:creationId xmlns:a16="http://schemas.microsoft.com/office/drawing/2014/main" id="{B024662F-1149-25F6-9044-C7C29F70ABD0}"/>
              </a:ext>
            </a:extLst>
          </p:cNvPr>
          <p:cNvSpPr txBox="1"/>
          <p:nvPr/>
        </p:nvSpPr>
        <p:spPr>
          <a:xfrm>
            <a:off x="8651355" y="5265907"/>
            <a:ext cx="316079" cy="31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latin typeface="Aharoni" panose="02010803020104030203" pitchFamily="2" charset="-79"/>
              </a:rPr>
              <a:t>30</a:t>
            </a:r>
          </a:p>
        </p:txBody>
      </p:sp>
      <p:sp>
        <p:nvSpPr>
          <p:cNvPr id="95" name="TextBox 39">
            <a:extLst>
              <a:ext uri="{FF2B5EF4-FFF2-40B4-BE49-F238E27FC236}">
                <a16:creationId xmlns:a16="http://schemas.microsoft.com/office/drawing/2014/main" id="{D1117C8D-F659-877E-B952-A99E72D73C12}"/>
              </a:ext>
            </a:extLst>
          </p:cNvPr>
          <p:cNvSpPr txBox="1"/>
          <p:nvPr/>
        </p:nvSpPr>
        <p:spPr>
          <a:xfrm>
            <a:off x="9089756" y="5727629"/>
            <a:ext cx="1985901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 panose="020B0604020202020204" pitchFamily="34" charset="0"/>
                <a:cs typeface="Arial" panose="020B0604020202020204" pitchFamily="34" charset="0"/>
              </a:rPr>
              <a:t>Digital equipment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8BFB172F-F3AD-8176-E86B-4426FC944F67}"/>
              </a:ext>
            </a:extLst>
          </p:cNvPr>
          <p:cNvSpPr txBox="1"/>
          <p:nvPr/>
        </p:nvSpPr>
        <p:spPr>
          <a:xfrm>
            <a:off x="8651355" y="5636793"/>
            <a:ext cx="316079" cy="31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latin typeface="Aharoni" panose="02010803020104030203" pitchFamily="2" charset="-79"/>
                <a:cs typeface="Aharoni" panose="02010803020104030203" pitchFamily="2" charset="-79"/>
              </a:rPr>
              <a:t>31</a:t>
            </a:r>
          </a:p>
        </p:txBody>
      </p:sp>
      <p:sp>
        <p:nvSpPr>
          <p:cNvPr id="97" name="TextBox 39">
            <a:extLst>
              <a:ext uri="{FF2B5EF4-FFF2-40B4-BE49-F238E27FC236}">
                <a16:creationId xmlns:a16="http://schemas.microsoft.com/office/drawing/2014/main" id="{D99036B8-225C-0E64-17FE-5FF8B61C7A0B}"/>
              </a:ext>
            </a:extLst>
          </p:cNvPr>
          <p:cNvSpPr txBox="1"/>
          <p:nvPr/>
        </p:nvSpPr>
        <p:spPr>
          <a:xfrm>
            <a:off x="9101615" y="6087927"/>
            <a:ext cx="1985901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"/>
              </a:lnSpc>
            </a:pPr>
            <a:r>
              <a:rPr lang="en-US" sz="1467" b="1">
                <a:latin typeface="Arial" panose="020B0604020202020204" pitchFamily="34" charset="0"/>
              </a:rPr>
              <a:t>Good office practices</a:t>
            </a:r>
          </a:p>
        </p:txBody>
      </p:sp>
      <p:sp>
        <p:nvSpPr>
          <p:cNvPr id="98" name="TextBox 38">
            <a:extLst>
              <a:ext uri="{FF2B5EF4-FFF2-40B4-BE49-F238E27FC236}">
                <a16:creationId xmlns:a16="http://schemas.microsoft.com/office/drawing/2014/main" id="{51278BED-31E5-7B0D-0406-922F8D5BE5F3}"/>
              </a:ext>
            </a:extLst>
          </p:cNvPr>
          <p:cNvSpPr txBox="1"/>
          <p:nvPr/>
        </p:nvSpPr>
        <p:spPr>
          <a:xfrm>
            <a:off x="8651355" y="6020053"/>
            <a:ext cx="316079" cy="31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133" b="1">
                <a:latin typeface="Aharoni" panose="02010803020104030203" pitchFamily="2" charset="-79"/>
              </a:rPr>
              <a:t>32</a:t>
            </a:r>
          </a:p>
        </p:txBody>
      </p:sp>
      <p:sp>
        <p:nvSpPr>
          <p:cNvPr id="99" name="TextBox 19">
            <a:extLst>
              <a:ext uri="{FF2B5EF4-FFF2-40B4-BE49-F238E27FC236}">
                <a16:creationId xmlns:a16="http://schemas.microsoft.com/office/drawing/2014/main" id="{55FF76D6-612B-81CE-93F0-7E129B84FC70}"/>
              </a:ext>
            </a:extLst>
          </p:cNvPr>
          <p:cNvSpPr txBox="1"/>
          <p:nvPr/>
        </p:nvSpPr>
        <p:spPr>
          <a:xfrm>
            <a:off x="9876295" y="174003"/>
            <a:ext cx="1939277" cy="345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22"/>
              </a:lnSpc>
            </a:pPr>
            <a:r>
              <a:rPr lang="en-US" sz="1067" b="1">
                <a:solidFill>
                  <a:srgbClr val="05B050"/>
                </a:solidFill>
                <a:latin typeface="Arial" panose="020B0604020202020204" pitchFamily="34" charset="0"/>
              </a:rPr>
              <a:t>Top solutions for environmental impact</a:t>
            </a:r>
          </a:p>
        </p:txBody>
      </p:sp>
      <p:sp>
        <p:nvSpPr>
          <p:cNvPr id="101" name="TextBox 48">
            <a:extLst>
              <a:ext uri="{FF2B5EF4-FFF2-40B4-BE49-F238E27FC236}">
                <a16:creationId xmlns:a16="http://schemas.microsoft.com/office/drawing/2014/main" id="{3AB14C03-357E-EFC2-3C13-0867498064F1}"/>
              </a:ext>
            </a:extLst>
          </p:cNvPr>
          <p:cNvSpPr txBox="1"/>
          <p:nvPr/>
        </p:nvSpPr>
        <p:spPr>
          <a:xfrm>
            <a:off x="9114351" y="643398"/>
            <a:ext cx="2727441" cy="345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22"/>
              </a:lnSpc>
            </a:pPr>
            <a:r>
              <a:rPr lang="en-US" sz="1067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solutions for</a:t>
            </a:r>
            <a:br>
              <a:rPr lang="en-US" sz="1067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67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impact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ABDB71B9-D92D-4E06-A786-79DD07663F2A}"/>
              </a:ext>
            </a:extLst>
          </p:cNvPr>
          <p:cNvSpPr txBox="1">
            <a:spLocks/>
          </p:cNvSpPr>
          <p:nvPr/>
        </p:nvSpPr>
        <p:spPr>
          <a:xfrm>
            <a:off x="1983889" y="2996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CH" sz="4400" kern="1200" cap="small" baseline="0" dirty="0">
                <a:solidFill>
                  <a:srgbClr val="29735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H"/>
              <a:t>Environnemental roadmap objectives</a:t>
            </a:r>
          </a:p>
        </p:txBody>
      </p:sp>
    </p:spTree>
    <p:extLst>
      <p:ext uri="{BB962C8B-B14F-4D97-AF65-F5344CB8AC3E}">
        <p14:creationId xmlns:p14="http://schemas.microsoft.com/office/powerpoint/2010/main" val="77444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FBF0BE-3DD8-F58C-BF94-83D03A9EC9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0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578E9AE-03CF-48D1-8022-4BA5CBEE1A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1987" y="0"/>
            <a:ext cx="8818729" cy="61484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FCB269-4C36-433F-B9EE-AD5481148CED}"/>
              </a:ext>
            </a:extLst>
          </p:cNvPr>
          <p:cNvSpPr/>
          <p:nvPr/>
        </p:nvSpPr>
        <p:spPr>
          <a:xfrm>
            <a:off x="3588582" y="1917053"/>
            <a:ext cx="1160635" cy="4266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ysClr val="windowText" lastClr="000000"/>
                </a:solidFill>
              </a:rPr>
              <a:t>Roadmap                                     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18CA37-CD5A-48D5-9D2F-CECF8A261F3B}"/>
              </a:ext>
            </a:extLst>
          </p:cNvPr>
          <p:cNvSpPr/>
          <p:nvPr/>
        </p:nvSpPr>
        <p:spPr>
          <a:xfrm>
            <a:off x="5176371" y="3530801"/>
            <a:ext cx="1104900" cy="504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ysClr val="windowText" lastClr="000000"/>
                </a:solidFill>
              </a:rPr>
              <a:t>Planning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6F86BE-1311-47C0-A534-5C915BF9702F}"/>
              </a:ext>
            </a:extLst>
          </p:cNvPr>
          <p:cNvSpPr/>
          <p:nvPr/>
        </p:nvSpPr>
        <p:spPr>
          <a:xfrm>
            <a:off x="4947363" y="2754455"/>
            <a:ext cx="1104900" cy="504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>
                <a:solidFill>
                  <a:sysClr val="windowText" lastClr="000000"/>
                </a:solidFill>
              </a:rPr>
              <a:t>Monitoring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26FC4-CCEE-4F98-BEED-D211CE6A816E}"/>
              </a:ext>
            </a:extLst>
          </p:cNvPr>
          <p:cNvSpPr/>
          <p:nvPr/>
        </p:nvSpPr>
        <p:spPr>
          <a:xfrm>
            <a:off x="9146610" y="3278689"/>
            <a:ext cx="1104900" cy="504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err="1">
                <a:solidFill>
                  <a:sysClr val="windowText" lastClr="000000"/>
                </a:solidFill>
              </a:rPr>
              <a:t>Roles</a:t>
            </a:r>
            <a:r>
              <a:rPr lang="fr-CH" sz="1200">
                <a:solidFill>
                  <a:sysClr val="windowText" lastClr="000000"/>
                </a:solidFill>
              </a:rPr>
              <a:t> and </a:t>
            </a:r>
            <a:r>
              <a:rPr lang="fr-CH" sz="1200" err="1">
                <a:solidFill>
                  <a:sysClr val="windowText" lastClr="000000"/>
                </a:solidFill>
              </a:rPr>
              <a:t>responsabilies</a:t>
            </a:r>
            <a:endParaRPr lang="fr-CH" sz="120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21120D-282E-4AD1-A4A8-BD217C993664}"/>
              </a:ext>
            </a:extLst>
          </p:cNvPr>
          <p:cNvSpPr/>
          <p:nvPr/>
        </p:nvSpPr>
        <p:spPr>
          <a:xfrm rot="18821207">
            <a:off x="8930742" y="1304624"/>
            <a:ext cx="1104900" cy="504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err="1">
                <a:solidFill>
                  <a:sysClr val="windowText" lastClr="000000"/>
                </a:solidFill>
              </a:rPr>
              <a:t>Implementing</a:t>
            </a:r>
            <a:endParaRPr lang="fr-CH" sz="12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8EC45E-676A-494D-AF89-6D677D319E29}"/>
              </a:ext>
            </a:extLst>
          </p:cNvPr>
          <p:cNvSpPr/>
          <p:nvPr/>
        </p:nvSpPr>
        <p:spPr>
          <a:xfrm>
            <a:off x="9710122" y="84109"/>
            <a:ext cx="930147" cy="504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b="1" dirty="0">
                <a:solidFill>
                  <a:sysClr val="windowText" lastClr="000000"/>
                </a:solidFill>
              </a:rPr>
              <a:t>50 % </a:t>
            </a:r>
            <a:r>
              <a:rPr lang="fr-CH" sz="1400" b="1" dirty="0" err="1">
                <a:solidFill>
                  <a:sysClr val="windowText" lastClr="000000"/>
                </a:solidFill>
              </a:rPr>
              <a:t>reduction</a:t>
            </a:r>
            <a:endParaRPr lang="fr-CH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414A0F-1342-4E87-8F61-CEA58705CC29}"/>
              </a:ext>
            </a:extLst>
          </p:cNvPr>
          <p:cNvSpPr/>
          <p:nvPr/>
        </p:nvSpPr>
        <p:spPr>
          <a:xfrm>
            <a:off x="9393844" y="4921543"/>
            <a:ext cx="1104900" cy="504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ysClr val="windowText" lastClr="000000"/>
                </a:solidFill>
              </a:rPr>
              <a:t>Investments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71239D-6A96-412A-BDB3-914DBBCF1868}"/>
              </a:ext>
            </a:extLst>
          </p:cNvPr>
          <p:cNvSpPr/>
          <p:nvPr/>
        </p:nvSpPr>
        <p:spPr>
          <a:xfrm>
            <a:off x="6537116" y="2728437"/>
            <a:ext cx="1104900" cy="504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ysClr val="windowText" lastClr="000000"/>
                </a:solidFill>
              </a:rPr>
              <a:t>Change management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8782AF-0B91-4A2E-AD08-9C38CB178938}"/>
              </a:ext>
            </a:extLst>
          </p:cNvPr>
          <p:cNvSpPr/>
          <p:nvPr/>
        </p:nvSpPr>
        <p:spPr>
          <a:xfrm>
            <a:off x="7814396" y="2585792"/>
            <a:ext cx="1104900" cy="504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>
                <a:solidFill>
                  <a:sysClr val="windowText" lastClr="000000"/>
                </a:solidFill>
              </a:rPr>
              <a:t>Communication</a:t>
            </a:r>
          </a:p>
        </p:txBody>
      </p:sp>
      <p:pic>
        <p:nvPicPr>
          <p:cNvPr id="5" name="Picture 4" descr="A group of people wearing clothing&#10;&#10;Description automatically generated with low confidence">
            <a:extLst>
              <a:ext uri="{FF2B5EF4-FFF2-40B4-BE49-F238E27FC236}">
                <a16:creationId xmlns:a16="http://schemas.microsoft.com/office/drawing/2014/main" id="{799C7F9F-B5F0-41AC-A837-AF8E24C277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284" y="3217527"/>
            <a:ext cx="2327656" cy="30555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5A96E2-55D6-72F6-B3C9-F0E6CA5EC0B8}"/>
              </a:ext>
            </a:extLst>
          </p:cNvPr>
          <p:cNvSpPr/>
          <p:nvPr/>
        </p:nvSpPr>
        <p:spPr>
          <a:xfrm>
            <a:off x="4947363" y="1"/>
            <a:ext cx="6352008" cy="6273082"/>
          </a:xfrm>
          <a:prstGeom prst="rect">
            <a:avLst/>
          </a:prstGeom>
          <a:gradFill flip="none" rotWithShape="1">
            <a:gsLst>
              <a:gs pos="0">
                <a:srgbClr val="FBF7F2"/>
              </a:gs>
              <a:gs pos="60000">
                <a:schemeClr val="bg1">
                  <a:alpha val="97000"/>
                </a:schemeClr>
              </a:gs>
              <a:gs pos="95000">
                <a:srgbClr val="6B8BA4">
                  <a:alpha val="99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017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6E531AA-D97B-93E9-7167-693C85C0C9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0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18CA37-CD5A-48D5-9D2F-CECF8A261F3B}"/>
              </a:ext>
            </a:extLst>
          </p:cNvPr>
          <p:cNvSpPr/>
          <p:nvPr/>
        </p:nvSpPr>
        <p:spPr>
          <a:xfrm>
            <a:off x="5543550" y="3104732"/>
            <a:ext cx="1104900" cy="504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ysClr val="windowText" lastClr="000000"/>
                </a:solidFill>
              </a:rPr>
              <a:t>Planning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6F86BE-1311-47C0-A534-5C915BF9702F}"/>
              </a:ext>
            </a:extLst>
          </p:cNvPr>
          <p:cNvSpPr/>
          <p:nvPr/>
        </p:nvSpPr>
        <p:spPr>
          <a:xfrm>
            <a:off x="5543337" y="1880519"/>
            <a:ext cx="1104900" cy="504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>
                <a:solidFill>
                  <a:sysClr val="windowText" lastClr="000000"/>
                </a:solidFill>
              </a:rPr>
              <a:t>Monitoring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26FC4-CCEE-4F98-BEED-D211CE6A816E}"/>
              </a:ext>
            </a:extLst>
          </p:cNvPr>
          <p:cNvSpPr/>
          <p:nvPr/>
        </p:nvSpPr>
        <p:spPr>
          <a:xfrm>
            <a:off x="5543124" y="1296243"/>
            <a:ext cx="1104900" cy="504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err="1">
                <a:solidFill>
                  <a:sysClr val="windowText" lastClr="000000"/>
                </a:solidFill>
              </a:rPr>
              <a:t>Roles</a:t>
            </a:r>
            <a:r>
              <a:rPr lang="fr-CH" sz="1200">
                <a:solidFill>
                  <a:sysClr val="windowText" lastClr="000000"/>
                </a:solidFill>
              </a:rPr>
              <a:t> and </a:t>
            </a:r>
            <a:r>
              <a:rPr lang="fr-CH" sz="1200" err="1">
                <a:solidFill>
                  <a:sysClr val="windowText" lastClr="000000"/>
                </a:solidFill>
              </a:rPr>
              <a:t>responsabilies</a:t>
            </a:r>
            <a:endParaRPr lang="fr-CH" sz="120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414A0F-1342-4E87-8F61-CEA58705CC29}"/>
              </a:ext>
            </a:extLst>
          </p:cNvPr>
          <p:cNvSpPr/>
          <p:nvPr/>
        </p:nvSpPr>
        <p:spPr>
          <a:xfrm>
            <a:off x="5543231" y="3709498"/>
            <a:ext cx="1104900" cy="504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>
                <a:solidFill>
                  <a:sysClr val="windowText" lastClr="000000"/>
                </a:solidFill>
              </a:rPr>
              <a:t>Investments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71239D-6A96-412A-BDB3-914DBBCF1868}"/>
              </a:ext>
            </a:extLst>
          </p:cNvPr>
          <p:cNvSpPr/>
          <p:nvPr/>
        </p:nvSpPr>
        <p:spPr>
          <a:xfrm>
            <a:off x="5543443" y="2499966"/>
            <a:ext cx="1104900" cy="504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solidFill>
                  <a:sysClr val="windowText" lastClr="000000"/>
                </a:solidFill>
              </a:rPr>
              <a:t>Change management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07F5630-9EB7-0304-ACDA-A7AB2EC79AC0}"/>
              </a:ext>
            </a:extLst>
          </p:cNvPr>
          <p:cNvSpPr/>
          <p:nvPr/>
        </p:nvSpPr>
        <p:spPr>
          <a:xfrm>
            <a:off x="1926771" y="826721"/>
            <a:ext cx="8077200" cy="4549564"/>
          </a:xfrm>
          <a:custGeom>
            <a:avLst/>
            <a:gdLst>
              <a:gd name="connsiteX0" fmla="*/ 0 w 8218715"/>
              <a:gd name="connsiteY0" fmla="*/ 4898571 h 4898571"/>
              <a:gd name="connsiteX1" fmla="*/ 2188029 w 8218715"/>
              <a:gd name="connsiteY1" fmla="*/ 2188028 h 4898571"/>
              <a:gd name="connsiteX2" fmla="*/ 3820886 w 8218715"/>
              <a:gd name="connsiteY2" fmla="*/ 4822371 h 4898571"/>
              <a:gd name="connsiteX3" fmla="*/ 8218715 w 8218715"/>
              <a:gd name="connsiteY3" fmla="*/ 0 h 4898571"/>
              <a:gd name="connsiteX0" fmla="*/ 0 w 8218715"/>
              <a:gd name="connsiteY0" fmla="*/ 4898571 h 4898571"/>
              <a:gd name="connsiteX1" fmla="*/ 2188029 w 8218715"/>
              <a:gd name="connsiteY1" fmla="*/ 2188028 h 4898571"/>
              <a:gd name="connsiteX2" fmla="*/ 3820886 w 8218715"/>
              <a:gd name="connsiteY2" fmla="*/ 4822371 h 4898571"/>
              <a:gd name="connsiteX3" fmla="*/ 8218715 w 8218715"/>
              <a:gd name="connsiteY3" fmla="*/ 0 h 4898571"/>
              <a:gd name="connsiteX0" fmla="*/ 0 w 8218715"/>
              <a:gd name="connsiteY0" fmla="*/ 4898571 h 4898571"/>
              <a:gd name="connsiteX1" fmla="*/ 2329543 w 8218715"/>
              <a:gd name="connsiteY1" fmla="*/ 2242457 h 4898571"/>
              <a:gd name="connsiteX2" fmla="*/ 3820886 w 8218715"/>
              <a:gd name="connsiteY2" fmla="*/ 4822371 h 4898571"/>
              <a:gd name="connsiteX3" fmla="*/ 8218715 w 8218715"/>
              <a:gd name="connsiteY3" fmla="*/ 0 h 4898571"/>
              <a:gd name="connsiteX0" fmla="*/ 0 w 8218715"/>
              <a:gd name="connsiteY0" fmla="*/ 4898571 h 4898571"/>
              <a:gd name="connsiteX1" fmla="*/ 2329543 w 8218715"/>
              <a:gd name="connsiteY1" fmla="*/ 2242457 h 4898571"/>
              <a:gd name="connsiteX2" fmla="*/ 4049486 w 8218715"/>
              <a:gd name="connsiteY2" fmla="*/ 4789714 h 4898571"/>
              <a:gd name="connsiteX3" fmla="*/ 8218715 w 8218715"/>
              <a:gd name="connsiteY3" fmla="*/ 0 h 4898571"/>
              <a:gd name="connsiteX0" fmla="*/ 0 w 8262258"/>
              <a:gd name="connsiteY0" fmla="*/ 4833256 h 4833256"/>
              <a:gd name="connsiteX1" fmla="*/ 2329543 w 8262258"/>
              <a:gd name="connsiteY1" fmla="*/ 2177142 h 4833256"/>
              <a:gd name="connsiteX2" fmla="*/ 4049486 w 8262258"/>
              <a:gd name="connsiteY2" fmla="*/ 4724399 h 4833256"/>
              <a:gd name="connsiteX3" fmla="*/ 8262258 w 8262258"/>
              <a:gd name="connsiteY3" fmla="*/ 0 h 4833256"/>
              <a:gd name="connsiteX0" fmla="*/ 0 w 8262258"/>
              <a:gd name="connsiteY0" fmla="*/ 4833256 h 4833256"/>
              <a:gd name="connsiteX1" fmla="*/ 2329543 w 8262258"/>
              <a:gd name="connsiteY1" fmla="*/ 2177142 h 4833256"/>
              <a:gd name="connsiteX2" fmla="*/ 4049486 w 8262258"/>
              <a:gd name="connsiteY2" fmla="*/ 4724399 h 4833256"/>
              <a:gd name="connsiteX3" fmla="*/ 8262258 w 8262258"/>
              <a:gd name="connsiteY3" fmla="*/ 0 h 4833256"/>
              <a:gd name="connsiteX0" fmla="*/ 0 w 8196943"/>
              <a:gd name="connsiteY0" fmla="*/ 4604656 h 4604656"/>
              <a:gd name="connsiteX1" fmla="*/ 2329543 w 8196943"/>
              <a:gd name="connsiteY1" fmla="*/ 1948542 h 4604656"/>
              <a:gd name="connsiteX2" fmla="*/ 4049486 w 8196943"/>
              <a:gd name="connsiteY2" fmla="*/ 4495799 h 4604656"/>
              <a:gd name="connsiteX3" fmla="*/ 8196943 w 8196943"/>
              <a:gd name="connsiteY3" fmla="*/ 0 h 4604656"/>
              <a:gd name="connsiteX0" fmla="*/ 0 w 8196943"/>
              <a:gd name="connsiteY0" fmla="*/ 4604656 h 4604656"/>
              <a:gd name="connsiteX1" fmla="*/ 2329543 w 8196943"/>
              <a:gd name="connsiteY1" fmla="*/ 1948542 h 4604656"/>
              <a:gd name="connsiteX2" fmla="*/ 4049486 w 8196943"/>
              <a:gd name="connsiteY2" fmla="*/ 4495799 h 4604656"/>
              <a:gd name="connsiteX3" fmla="*/ 8196943 w 8196943"/>
              <a:gd name="connsiteY3" fmla="*/ 0 h 4604656"/>
              <a:gd name="connsiteX0" fmla="*/ 0 w 8077200"/>
              <a:gd name="connsiteY0" fmla="*/ 4419599 h 4419599"/>
              <a:gd name="connsiteX1" fmla="*/ 2329543 w 8077200"/>
              <a:gd name="connsiteY1" fmla="*/ 1763485 h 4419599"/>
              <a:gd name="connsiteX2" fmla="*/ 4049486 w 8077200"/>
              <a:gd name="connsiteY2" fmla="*/ 4310742 h 4419599"/>
              <a:gd name="connsiteX3" fmla="*/ 8077200 w 8077200"/>
              <a:gd name="connsiteY3" fmla="*/ 0 h 4419599"/>
              <a:gd name="connsiteX0" fmla="*/ 0 w 8077200"/>
              <a:gd name="connsiteY0" fmla="*/ 4420224 h 4420224"/>
              <a:gd name="connsiteX1" fmla="*/ 2329543 w 8077200"/>
              <a:gd name="connsiteY1" fmla="*/ 1764110 h 4420224"/>
              <a:gd name="connsiteX2" fmla="*/ 4049486 w 8077200"/>
              <a:gd name="connsiteY2" fmla="*/ 4311367 h 4420224"/>
              <a:gd name="connsiteX3" fmla="*/ 8077200 w 8077200"/>
              <a:gd name="connsiteY3" fmla="*/ 625 h 4420224"/>
              <a:gd name="connsiteX0" fmla="*/ 0 w 8077200"/>
              <a:gd name="connsiteY0" fmla="*/ 4420224 h 4420224"/>
              <a:gd name="connsiteX1" fmla="*/ 2329543 w 8077200"/>
              <a:gd name="connsiteY1" fmla="*/ 1764110 h 4420224"/>
              <a:gd name="connsiteX2" fmla="*/ 4049486 w 8077200"/>
              <a:gd name="connsiteY2" fmla="*/ 4311367 h 4420224"/>
              <a:gd name="connsiteX3" fmla="*/ 8077200 w 8077200"/>
              <a:gd name="connsiteY3" fmla="*/ 625 h 4420224"/>
              <a:gd name="connsiteX0" fmla="*/ 0 w 8077200"/>
              <a:gd name="connsiteY0" fmla="*/ 4420194 h 4547964"/>
              <a:gd name="connsiteX1" fmla="*/ 2329543 w 8077200"/>
              <a:gd name="connsiteY1" fmla="*/ 1764080 h 4547964"/>
              <a:gd name="connsiteX2" fmla="*/ 4343400 w 8077200"/>
              <a:gd name="connsiteY2" fmla="*/ 4518165 h 4547964"/>
              <a:gd name="connsiteX3" fmla="*/ 8077200 w 8077200"/>
              <a:gd name="connsiteY3" fmla="*/ 595 h 4547964"/>
              <a:gd name="connsiteX0" fmla="*/ 0 w 8077200"/>
              <a:gd name="connsiteY0" fmla="*/ 4420194 h 4552059"/>
              <a:gd name="connsiteX1" fmla="*/ 2329543 w 8077200"/>
              <a:gd name="connsiteY1" fmla="*/ 1764080 h 4552059"/>
              <a:gd name="connsiteX2" fmla="*/ 4343400 w 8077200"/>
              <a:gd name="connsiteY2" fmla="*/ 4518165 h 4552059"/>
              <a:gd name="connsiteX3" fmla="*/ 8077200 w 8077200"/>
              <a:gd name="connsiteY3" fmla="*/ 595 h 4552059"/>
              <a:gd name="connsiteX0" fmla="*/ 0 w 8077200"/>
              <a:gd name="connsiteY0" fmla="*/ 4420194 h 4550878"/>
              <a:gd name="connsiteX1" fmla="*/ 2329543 w 8077200"/>
              <a:gd name="connsiteY1" fmla="*/ 1764080 h 4550878"/>
              <a:gd name="connsiteX2" fmla="*/ 4343400 w 8077200"/>
              <a:gd name="connsiteY2" fmla="*/ 4518165 h 4550878"/>
              <a:gd name="connsiteX3" fmla="*/ 8077200 w 8077200"/>
              <a:gd name="connsiteY3" fmla="*/ 595 h 4550878"/>
              <a:gd name="connsiteX0" fmla="*/ 0 w 8077200"/>
              <a:gd name="connsiteY0" fmla="*/ 4420194 h 4549564"/>
              <a:gd name="connsiteX1" fmla="*/ 2329543 w 8077200"/>
              <a:gd name="connsiteY1" fmla="*/ 1764080 h 4549564"/>
              <a:gd name="connsiteX2" fmla="*/ 4343400 w 8077200"/>
              <a:gd name="connsiteY2" fmla="*/ 4518165 h 4549564"/>
              <a:gd name="connsiteX3" fmla="*/ 8077200 w 8077200"/>
              <a:gd name="connsiteY3" fmla="*/ 595 h 454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0" h="4549564">
                <a:moveTo>
                  <a:pt x="0" y="4420194"/>
                </a:moveTo>
                <a:cubicBezTo>
                  <a:pt x="1265465" y="3093043"/>
                  <a:pt x="1627414" y="1573580"/>
                  <a:pt x="2329543" y="1764080"/>
                </a:cubicBezTo>
                <a:cubicBezTo>
                  <a:pt x="3031672" y="1954580"/>
                  <a:pt x="3338286" y="4882836"/>
                  <a:pt x="4343400" y="4518165"/>
                </a:cubicBezTo>
                <a:cubicBezTo>
                  <a:pt x="5348514" y="4153494"/>
                  <a:pt x="6823530" y="-57463"/>
                  <a:pt x="8077200" y="5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A6BA9DA-6D47-5EF3-A6BE-3F28CEAC0746}"/>
              </a:ext>
            </a:extLst>
          </p:cNvPr>
          <p:cNvCxnSpPr>
            <a:cxnSpLocks/>
          </p:cNvCxnSpPr>
          <p:nvPr/>
        </p:nvCxnSpPr>
        <p:spPr>
          <a:xfrm flipV="1">
            <a:off x="1926771" y="228601"/>
            <a:ext cx="0" cy="5855334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F80F08A-ACE9-2673-2319-F747D6020555}"/>
              </a:ext>
            </a:extLst>
          </p:cNvPr>
          <p:cNvCxnSpPr>
            <a:cxnSpLocks/>
          </p:cNvCxnSpPr>
          <p:nvPr/>
        </p:nvCxnSpPr>
        <p:spPr>
          <a:xfrm>
            <a:off x="1926771" y="6096939"/>
            <a:ext cx="8763945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FCE3362-0AE2-227A-9EAC-C2658AA407A7}"/>
              </a:ext>
            </a:extLst>
          </p:cNvPr>
          <p:cNvSpPr/>
          <p:nvPr/>
        </p:nvSpPr>
        <p:spPr>
          <a:xfrm>
            <a:off x="4060657" y="2481020"/>
            <a:ext cx="216484" cy="2164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C9166E-8264-289C-D5D7-9F54270EFF53}"/>
              </a:ext>
            </a:extLst>
          </p:cNvPr>
          <p:cNvSpPr/>
          <p:nvPr/>
        </p:nvSpPr>
        <p:spPr>
          <a:xfrm>
            <a:off x="5987332" y="5281047"/>
            <a:ext cx="216484" cy="2164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C1635F6-6B36-BF3F-7BFB-2C9F5BEBCFEB}"/>
              </a:ext>
            </a:extLst>
          </p:cNvPr>
          <p:cNvSpPr/>
          <p:nvPr/>
        </p:nvSpPr>
        <p:spPr>
          <a:xfrm>
            <a:off x="7589560" y="3392473"/>
            <a:ext cx="216484" cy="2164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58CE5D8-9804-9061-CF95-A6E87BDB5188}"/>
              </a:ext>
            </a:extLst>
          </p:cNvPr>
          <p:cNvSpPr/>
          <p:nvPr/>
        </p:nvSpPr>
        <p:spPr>
          <a:xfrm>
            <a:off x="9950529" y="705475"/>
            <a:ext cx="216484" cy="2164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6930DB-489C-35EA-EF3D-1078EEAF289A}"/>
              </a:ext>
            </a:extLst>
          </p:cNvPr>
          <p:cNvSpPr txBox="1"/>
          <p:nvPr/>
        </p:nvSpPr>
        <p:spPr>
          <a:xfrm>
            <a:off x="3524587" y="2972458"/>
            <a:ext cx="12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Peak of </a:t>
            </a:r>
          </a:p>
          <a:p>
            <a:pPr algn="ctr"/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enthusiasm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9907F5-AC90-19B6-4037-36426BB82EB4}"/>
              </a:ext>
            </a:extLst>
          </p:cNvPr>
          <p:cNvSpPr txBox="1"/>
          <p:nvPr/>
        </p:nvSpPr>
        <p:spPr>
          <a:xfrm>
            <a:off x="5582219" y="5491507"/>
            <a:ext cx="1065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Valley of </a:t>
            </a:r>
          </a:p>
          <a:p>
            <a:pPr algn="ctr"/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Despair</a:t>
            </a:r>
          </a:p>
          <a:p>
            <a:pPr algn="ctr"/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611AC9-E00F-37FD-5363-D015EA878468}"/>
              </a:ext>
            </a:extLst>
          </p:cNvPr>
          <p:cNvSpPr txBox="1"/>
          <p:nvPr/>
        </p:nvSpPr>
        <p:spPr>
          <a:xfrm>
            <a:off x="7689249" y="3499945"/>
            <a:ext cx="1587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Slope of </a:t>
            </a:r>
          </a:p>
          <a:p>
            <a:pPr algn="ctr"/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enlightenment</a:t>
            </a:r>
          </a:p>
          <a:p>
            <a:pPr algn="ctr"/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7CD242-2AE1-E741-6CC7-9D3EDEB36E80}"/>
              </a:ext>
            </a:extLst>
          </p:cNvPr>
          <p:cNvSpPr txBox="1"/>
          <p:nvPr/>
        </p:nvSpPr>
        <p:spPr>
          <a:xfrm>
            <a:off x="9194447" y="1086690"/>
            <a:ext cx="1464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Plateau of </a:t>
            </a:r>
          </a:p>
          <a:p>
            <a:pPr algn="ctr"/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sustainability</a:t>
            </a:r>
          </a:p>
          <a:p>
            <a:pPr algn="ctr"/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A group of people wearing clothing&#10;&#10;Description automatically generated with low confidence">
            <a:extLst>
              <a:ext uri="{FF2B5EF4-FFF2-40B4-BE49-F238E27FC236}">
                <a16:creationId xmlns:a16="http://schemas.microsoft.com/office/drawing/2014/main" id="{799C7F9F-B5F0-41AC-A837-AF8E24C277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284" y="3217527"/>
            <a:ext cx="2327656" cy="30555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FCB269-4C36-433F-B9EE-AD5481148CED}"/>
              </a:ext>
            </a:extLst>
          </p:cNvPr>
          <p:cNvSpPr/>
          <p:nvPr/>
        </p:nvSpPr>
        <p:spPr>
          <a:xfrm>
            <a:off x="3588582" y="1917053"/>
            <a:ext cx="1160635" cy="4266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ysClr val="windowText" lastClr="000000"/>
                </a:solidFill>
              </a:rPr>
              <a:t>Roadmap                                      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8EC45E-676A-494D-AF89-6D677D319E29}"/>
              </a:ext>
            </a:extLst>
          </p:cNvPr>
          <p:cNvSpPr/>
          <p:nvPr/>
        </p:nvSpPr>
        <p:spPr>
          <a:xfrm>
            <a:off x="9710122" y="84109"/>
            <a:ext cx="930147" cy="504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b="1" dirty="0">
                <a:solidFill>
                  <a:sysClr val="windowText" lastClr="000000"/>
                </a:solidFill>
              </a:rPr>
              <a:t>50 % </a:t>
            </a:r>
            <a:r>
              <a:rPr lang="fr-CH" sz="1400" b="1" dirty="0" err="1">
                <a:solidFill>
                  <a:sysClr val="windowText" lastClr="000000"/>
                </a:solidFill>
              </a:rPr>
              <a:t>reduction</a:t>
            </a:r>
            <a:endParaRPr lang="fr-CH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BB7E72-07DB-FD62-FE70-B71C4DAF0270}"/>
              </a:ext>
            </a:extLst>
          </p:cNvPr>
          <p:cNvSpPr txBox="1"/>
          <p:nvPr/>
        </p:nvSpPr>
        <p:spPr>
          <a:xfrm rot="16200000">
            <a:off x="577266" y="2539818"/>
            <a:ext cx="184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871EAF-9DE8-C884-FA15-5CAD2C1DDECC}"/>
              </a:ext>
            </a:extLst>
          </p:cNvPr>
          <p:cNvSpPr txBox="1"/>
          <p:nvPr/>
        </p:nvSpPr>
        <p:spPr>
          <a:xfrm>
            <a:off x="6882027" y="6174709"/>
            <a:ext cx="184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34470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pointing at a white board&#10;&#10;Description automatically generated">
            <a:extLst>
              <a:ext uri="{FF2B5EF4-FFF2-40B4-BE49-F238E27FC236}">
                <a16:creationId xmlns:a16="http://schemas.microsoft.com/office/drawing/2014/main" id="{06310390-C4E3-9D25-53FC-931DA11B48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8965" y="0"/>
            <a:ext cx="1758461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11DC26-EAF1-711A-0D03-5EF0CC99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Ongoing</a:t>
            </a:r>
            <a:r>
              <a:rPr lang="fr-CH" dirty="0"/>
              <a:t> </a:t>
            </a:r>
            <a:r>
              <a:rPr lang="fr-CH" dirty="0" err="1"/>
              <a:t>activities</a:t>
            </a:r>
            <a:endParaRPr lang="fr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90AA9-2140-E972-3898-FFCBB81AD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2605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255381-7fd6-430b-b387-75f2e2162d7a">
      <Terms xmlns="http://schemas.microsoft.com/office/infopath/2007/PartnerControls"/>
    </lcf76f155ced4ddcb4097134ff3c332f>
    <TaxCatchAll xmlns="20c1abfa-485b-41c9-a329-38772ca1fd48" xsi:nil="true"/>
    <_dlc_DocId xmlns="b2cfe9e5-0689-4ecc-b375-84df0e66ce85">YCU5ADPTFWF7-180373532-489</_dlc_DocId>
    <_dlc_DocIdUrl xmlns="b2cfe9e5-0689-4ecc-b375-84df0e66ce85">
      <Url>https://msfintl.sharepoint.com/sites/OCG/DG/_layouts/15/DocIdRedir.aspx?ID=YCU5ADPTFWF7-180373532-489</Url>
      <Description>YCU5ADPTFWF7-180373532-489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B24877FD19C54E99FBAFCD82EF7B69" ma:contentTypeVersion="14" ma:contentTypeDescription="Create a new document." ma:contentTypeScope="" ma:versionID="7ab045bf2fb02e9c6d8928c310ccc38e">
  <xsd:schema xmlns:xsd="http://www.w3.org/2001/XMLSchema" xmlns:xs="http://www.w3.org/2001/XMLSchema" xmlns:p="http://schemas.microsoft.com/office/2006/metadata/properties" xmlns:ns2="4b42e75d-26fb-44a1-9bed-14cb9b1b346b" xmlns:ns3="b2cfe9e5-0689-4ecc-b375-84df0e66ce85" xmlns:ns4="86255381-7fd6-430b-b387-75f2e2162d7a" xmlns:ns5="20c1abfa-485b-41c9-a329-38772ca1fd48" targetNamespace="http://schemas.microsoft.com/office/2006/metadata/properties" ma:root="true" ma:fieldsID="b714d1d2cfdf4626070e75fe958e2e0e" ns2:_="" ns3:_="" ns4:_="" ns5:_="">
    <xsd:import namespace="4b42e75d-26fb-44a1-9bed-14cb9b1b346b"/>
    <xsd:import namespace="b2cfe9e5-0689-4ecc-b375-84df0e66ce85"/>
    <xsd:import namespace="86255381-7fd6-430b-b387-75f2e2162d7a"/>
    <xsd:import namespace="20c1abfa-485b-41c9-a329-38772ca1fd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ObjectDetectorVersions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2e75d-26fb-44a1-9bed-14cb9b1b34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fe9e5-0689-4ecc-b375-84df0e66ce85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55381-7fd6-430b-b387-75f2e2162d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f8169e7-20d4-4f95-9450-953b2d8ea5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1abfa-485b-41c9-a329-38772ca1fd4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46cacff-42da-4dd2-a8a7-6e9cc04aa4ca}" ma:internalName="TaxCatchAll" ma:showField="CatchAllData" ma:web="b2cfe9e5-0689-4ecc-b375-84df0e66ce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245BF0E-FCA6-45BF-803F-7F8B2D0DBC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7AE94F-CF82-4272-8767-52D3F9434E19}">
  <ds:schemaRefs>
    <ds:schemaRef ds:uri="993216b9-cdcc-4d34-9165-6669bb83837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85309893-7b29-4fe5-9831-64cb2b8a7678"/>
    <ds:schemaRef ds:uri="http://www.w3.org/XML/1998/namespace"/>
    <ds:schemaRef ds:uri="http://purl.org/dc/elements/1.1/"/>
    <ds:schemaRef ds:uri="86255381-7fd6-430b-b387-75f2e2162d7a"/>
    <ds:schemaRef ds:uri="20c1abfa-485b-41c9-a329-38772ca1fd48"/>
    <ds:schemaRef ds:uri="b2cfe9e5-0689-4ecc-b375-84df0e66ce85"/>
  </ds:schemaRefs>
</ds:datastoreItem>
</file>

<file path=customXml/itemProps3.xml><?xml version="1.0" encoding="utf-8"?>
<ds:datastoreItem xmlns:ds="http://schemas.openxmlformats.org/officeDocument/2006/customXml" ds:itemID="{F60F2477-4B17-49C6-B025-31F04C0C2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2e75d-26fb-44a1-9bed-14cb9b1b346b"/>
    <ds:schemaRef ds:uri="b2cfe9e5-0689-4ecc-b375-84df0e66ce85"/>
    <ds:schemaRef ds:uri="86255381-7fd6-430b-b387-75f2e2162d7a"/>
    <ds:schemaRef ds:uri="20c1abfa-485b-41c9-a329-38772ca1f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BF5ECD8-B999-4F67-A53B-96E63FD4D05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700</Words>
  <Application>Microsoft Office PowerPoint</Application>
  <PresentationFormat>Widescreen</PresentationFormat>
  <Paragraphs>193</Paragraphs>
  <Slides>19</Slides>
  <Notes>11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2_Office Theme</vt:lpstr>
      <vt:lpstr>PowerPoint Presentation</vt:lpstr>
      <vt:lpstr>PowerPoint Presentation</vt:lpstr>
      <vt:lpstr>Comprehensive aproach:  Planetary health</vt:lpstr>
      <vt:lpstr>Halving MSF-CH’s CO2 emissions by 2030</vt:lpstr>
      <vt:lpstr>MSF-CH Climate and Environnemental Roadmap</vt:lpstr>
      <vt:lpstr>PowerPoint Presentation</vt:lpstr>
      <vt:lpstr>PowerPoint Presentation</vt:lpstr>
      <vt:lpstr>PowerPoint Presentation</vt:lpstr>
      <vt:lpstr>Ongoing activities</vt:lpstr>
      <vt:lpstr>Energy</vt:lpstr>
      <vt:lpstr>Fleet</vt:lpstr>
      <vt:lpstr>Waste</vt:lpstr>
      <vt:lpstr>Medical Practises</vt:lpstr>
      <vt:lpstr>Travel</vt:lpstr>
      <vt:lpstr>Supply Chain</vt:lpstr>
      <vt:lpstr>Monitoring</vt:lpstr>
      <vt:lpstr>Monitoring</vt:lpstr>
      <vt:lpstr>Conclusion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Dikolela KALUBI</dc:creator>
  <cp:lastModifiedBy>Sibylle BERGER</cp:lastModifiedBy>
  <cp:revision>3</cp:revision>
  <dcterms:created xsi:type="dcterms:W3CDTF">2022-07-04T06:49:46Z</dcterms:created>
  <dcterms:modified xsi:type="dcterms:W3CDTF">2024-06-18T05:29:10Z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0x0101006DB24877FD19C54E99FBAFCD82EF7B69</vt:lpwstr>
  </property>
  <property fmtid="{D5CDD505-2E9C-101B-9397-08002B2CF9AE}" pid="3" name="_dlc_DocIdItemGuid">
    <vt:lpwstr>417f10b3-d19c-4e73-b32a-e0b990136d23</vt:lpwstr>
  </property>
</Properties>
</file>